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78" r:id="rId3"/>
    <p:sldId id="282" r:id="rId4"/>
    <p:sldId id="280" r:id="rId5"/>
    <p:sldId id="279" r:id="rId6"/>
    <p:sldId id="281" r:id="rId7"/>
    <p:sldId id="276" r:id="rId8"/>
    <p:sldId id="261" r:id="rId9"/>
    <p:sldId id="267" r:id="rId10"/>
    <p:sldId id="262" r:id="rId11"/>
    <p:sldId id="268" r:id="rId12"/>
    <p:sldId id="271" r:id="rId13"/>
    <p:sldId id="269" r:id="rId14"/>
    <p:sldId id="270" r:id="rId15"/>
    <p:sldId id="264" r:id="rId16"/>
    <p:sldId id="266" r:id="rId17"/>
    <p:sldId id="283" r:id="rId18"/>
    <p:sldId id="265" r:id="rId19"/>
    <p:sldId id="260" r:id="rId20"/>
    <p:sldId id="259" r:id="rId21"/>
    <p:sldId id="272" r:id="rId22"/>
    <p:sldId id="284" r:id="rId23"/>
    <p:sldId id="263" r:id="rId24"/>
    <p:sldId id="273" r:id="rId25"/>
    <p:sldId id="275" r:id="rId26"/>
    <p:sldId id="274" r:id="rId27"/>
    <p:sldId id="285" r:id="rId28"/>
    <p:sldId id="286" r:id="rId29"/>
    <p:sldId id="25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329"/>
  </p:normalViewPr>
  <p:slideViewPr>
    <p:cSldViewPr snapToGrid="0" snapToObjects="1">
      <p:cViewPr varScale="1">
        <p:scale>
          <a:sx n="79" d="100"/>
          <a:sy n="79" d="100"/>
        </p:scale>
        <p:origin x="224"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17A43-2491-5242-8D6D-4C5260778668}"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38B4C-6E70-7C44-AA83-95966685494A}" type="slidenum">
              <a:rPr lang="en-US" smtClean="0"/>
              <a:t>‹#›</a:t>
            </a:fld>
            <a:endParaRPr lang="en-US"/>
          </a:p>
        </p:txBody>
      </p:sp>
    </p:spTree>
    <p:extLst>
      <p:ext uri="{BB962C8B-B14F-4D97-AF65-F5344CB8AC3E}">
        <p14:creationId xmlns:p14="http://schemas.microsoft.com/office/powerpoint/2010/main" val="1041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E015500-34B9-9545-8818-7D1B818E5F60}" type="datetime1">
              <a:rPr lang="en-US" smtClean="0"/>
              <a:t>2/1/22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8FE50-DF84-B442-A0F9-2BC38B4A0C44}"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B5593-36BF-F546-937A-0F43176DC58D}"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439DAF-5487-154B-A27D-38F80EF44971}"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C827A-1B4B-A34F-B5F5-79D3A5026DC2}"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19438-6112-9F46-8142-08BCDBB4F4E5}"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E63A8-80A8-A541-999A-CDBE3626AE03}"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463C7-BA13-0645-A2D4-7BA56FB3C261}"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2E03E9-093C-DF4D-84BC-39E82FE6E5E5}"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D2DB2B-6F81-5145-98DB-9FBACEBE5FFC}"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88C622-D623-0C4D-91A8-318555BAFE41}"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AD973F-89FF-9B4C-811C-A8AE831B2E7D}"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D430AF-6E6C-7441-9366-2CC34364954C}" type="datetime1">
              <a:rPr lang="en-US" smtClean="0"/>
              <a:t>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13D600-7402-1944-B7DD-DFE8E9917144}" type="datetime1">
              <a:rPr lang="en-US" smtClean="0"/>
              <a:t>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7E48-7A7E-F84E-9F01-5A2879CBF2F5}" type="datetime1">
              <a:rPr lang="en-US" smtClean="0"/>
              <a:t>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571B58-ACED-534A-9F62-6640CF04870D}"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72A9E-1F1A-E542-982A-BD0B738D4287}"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1B4F55-1CD1-4147-841C-035CC95E0A78}" type="datetime1">
              <a:rPr lang="en-US" smtClean="0"/>
              <a:t>2/1/22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nthinkmen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youtube.com/watch?v=3uk_-LAZAiE" TargetMode="External"/><Relationship Id="rId7" Type="http://schemas.openxmlformats.org/officeDocument/2006/relationships/hyperlink" Target="https://www.youtube.com/watch?v=uPbiWNMbda4" TargetMode="Externa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hyperlink" Target="https://www.youtube.com/watch?v=gWnXckSRiWE" TargetMode="External"/><Relationship Id="rId4" Type="http://schemas.openxmlformats.org/officeDocument/2006/relationships/image" Target="../media/image32.jpeg"/><Relationship Id="rId9" Type="http://schemas.openxmlformats.org/officeDocument/2006/relationships/hyperlink" Target="https://www.youtube.com/watch?v=n_iErP7JS4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nthinkment.com/" TargetMode="Externa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BC24-8D87-FD47-BCEA-C2E20C78BF6E}"/>
              </a:ext>
            </a:extLst>
          </p:cNvPr>
          <p:cNvSpPr>
            <a:spLocks noGrp="1"/>
          </p:cNvSpPr>
          <p:nvPr>
            <p:ph type="ctrTitle"/>
          </p:nvPr>
        </p:nvSpPr>
        <p:spPr/>
        <p:txBody>
          <a:bodyPr/>
          <a:lstStyle/>
          <a:p>
            <a:r>
              <a:rPr lang="en-US" dirty="0"/>
              <a:t>A ‘True Storytelling’ about Prostate Cancer</a:t>
            </a:r>
          </a:p>
        </p:txBody>
      </p:sp>
      <p:sp>
        <p:nvSpPr>
          <p:cNvPr id="3" name="Subtitle 2">
            <a:extLst>
              <a:ext uri="{FF2B5EF4-FFF2-40B4-BE49-F238E27FC236}">
                <a16:creationId xmlns:a16="http://schemas.microsoft.com/office/drawing/2014/main" id="{EB0A77BD-0071-B847-87AF-96A73D120CBD}"/>
              </a:ext>
            </a:extLst>
          </p:cNvPr>
          <p:cNvSpPr>
            <a:spLocks noGrp="1"/>
          </p:cNvSpPr>
          <p:nvPr>
            <p:ph type="subTitle" idx="1"/>
          </p:nvPr>
        </p:nvSpPr>
        <p:spPr/>
        <p:txBody>
          <a:bodyPr>
            <a:normAutofit fontScale="92500" lnSpcReduction="20000"/>
          </a:bodyPr>
          <a:lstStyle/>
          <a:p>
            <a:r>
              <a:rPr lang="en-US" dirty="0"/>
              <a:t>David Michael Boje</a:t>
            </a:r>
          </a:p>
          <a:p>
            <a:endParaRPr lang="en-US" dirty="0"/>
          </a:p>
          <a:p>
            <a:r>
              <a:rPr lang="en-US" sz="3500" dirty="0">
                <a:hlinkClick r:id="rId2"/>
              </a:rPr>
              <a:t>https://enthinkment.com</a:t>
            </a:r>
            <a:r>
              <a:rPr lang="en-US" sz="3500" dirty="0"/>
              <a:t> </a:t>
            </a:r>
          </a:p>
        </p:txBody>
      </p:sp>
    </p:spTree>
    <p:extLst>
      <p:ext uri="{BB962C8B-B14F-4D97-AF65-F5344CB8AC3E}">
        <p14:creationId xmlns:p14="http://schemas.microsoft.com/office/powerpoint/2010/main" val="288008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E9FBE3BE-42BB-D94A-A76F-B0770C6A51A8}"/>
              </a:ext>
            </a:extLst>
          </p:cNvPr>
          <p:cNvPicPr>
            <a:picLocks noChangeAspect="1"/>
          </p:cNvPicPr>
          <p:nvPr/>
        </p:nvPicPr>
        <p:blipFill>
          <a:blip r:embed="rId2"/>
          <a:stretch>
            <a:fillRect/>
          </a:stretch>
        </p:blipFill>
        <p:spPr>
          <a:xfrm>
            <a:off x="4469576" y="0"/>
            <a:ext cx="7849424" cy="5229679"/>
          </a:xfrm>
          <a:prstGeom prst="rect">
            <a:avLst/>
          </a:prstGeom>
        </p:spPr>
      </p:pic>
      <p:sp>
        <p:nvSpPr>
          <p:cNvPr id="2" name="TextBox 1">
            <a:extLst>
              <a:ext uri="{FF2B5EF4-FFF2-40B4-BE49-F238E27FC236}">
                <a16:creationId xmlns:a16="http://schemas.microsoft.com/office/drawing/2014/main" id="{CB265E4E-2467-9D4A-B944-3F31A56A4268}"/>
              </a:ext>
            </a:extLst>
          </p:cNvPr>
          <p:cNvSpPr txBox="1"/>
          <p:nvPr/>
        </p:nvSpPr>
        <p:spPr>
          <a:xfrm>
            <a:off x="1910443" y="1926771"/>
            <a:ext cx="2214324" cy="369332"/>
          </a:xfrm>
          <a:prstGeom prst="rect">
            <a:avLst/>
          </a:prstGeom>
          <a:noFill/>
        </p:spPr>
        <p:txBody>
          <a:bodyPr wrap="none" rtlCol="0">
            <a:spAutoFit/>
          </a:bodyPr>
          <a:lstStyle/>
          <a:p>
            <a:r>
              <a:rPr lang="en-US" dirty="0"/>
              <a:t>There are many causes</a:t>
            </a:r>
          </a:p>
        </p:txBody>
      </p:sp>
    </p:spTree>
    <p:extLst>
      <p:ext uri="{BB962C8B-B14F-4D97-AF65-F5344CB8AC3E}">
        <p14:creationId xmlns:p14="http://schemas.microsoft.com/office/powerpoint/2010/main" val="13690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state Cancer Treatment - The History of Treating Prostate Cancer | HIFU">
            <a:extLst>
              <a:ext uri="{FF2B5EF4-FFF2-40B4-BE49-F238E27FC236}">
                <a16:creationId xmlns:a16="http://schemas.microsoft.com/office/drawing/2014/main" id="{2D3C0AF5-75D9-6A47-985E-FF35000342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4" b="16304"/>
          <a:stretch/>
        </p:blipFill>
        <p:spPr bwMode="auto">
          <a:xfrm>
            <a:off x="5725888" y="530678"/>
            <a:ext cx="5720441" cy="57966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7F8BF8-9872-6F48-8F4D-0DA3C971F1FA}"/>
              </a:ext>
            </a:extLst>
          </p:cNvPr>
          <p:cNvSpPr txBox="1"/>
          <p:nvPr/>
        </p:nvSpPr>
        <p:spPr>
          <a:xfrm>
            <a:off x="862885" y="1068946"/>
            <a:ext cx="4829577" cy="923330"/>
          </a:xfrm>
          <a:prstGeom prst="rect">
            <a:avLst/>
          </a:prstGeom>
          <a:noFill/>
        </p:spPr>
        <p:txBody>
          <a:bodyPr wrap="square" rtlCol="0">
            <a:spAutoFit/>
          </a:bodyPr>
          <a:lstStyle/>
          <a:p>
            <a:r>
              <a:rPr lang="en-US" dirty="0"/>
              <a:t>I have been informed from biopsy results, I have prostate cancer. Don’t know yet Jan 31, 2022 if its stage 1, 2, 3, or 4</a:t>
            </a:r>
          </a:p>
        </p:txBody>
      </p:sp>
    </p:spTree>
    <p:extLst>
      <p:ext uri="{BB962C8B-B14F-4D97-AF65-F5344CB8AC3E}">
        <p14:creationId xmlns:p14="http://schemas.microsoft.com/office/powerpoint/2010/main" val="41204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rostate Cancer Treatment Options Aggressiveness Scale">
            <a:extLst>
              <a:ext uri="{FF2B5EF4-FFF2-40B4-BE49-F238E27FC236}">
                <a16:creationId xmlns:a16="http://schemas.microsoft.com/office/drawing/2014/main" id="{A4CBA4B8-6CB6-6C40-A993-3160E40B17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8757" y="2142736"/>
            <a:ext cx="10923087" cy="4205387"/>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EA9E35"/>
            </a:solidFill>
            <a:miter lim="800000"/>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688143F1-18B4-4C46-A724-B850F82CE58A}"/>
              </a:ext>
            </a:extLst>
          </p:cNvPr>
          <p:cNvSpPr txBox="1"/>
          <p:nvPr/>
        </p:nvSpPr>
        <p:spPr>
          <a:xfrm>
            <a:off x="3380014" y="1090296"/>
            <a:ext cx="6302829" cy="584775"/>
          </a:xfrm>
          <a:prstGeom prst="rect">
            <a:avLst/>
          </a:prstGeom>
          <a:noFill/>
        </p:spPr>
        <p:txBody>
          <a:bodyPr wrap="square" rtlCol="0">
            <a:spAutoFit/>
          </a:bodyPr>
          <a:lstStyle/>
          <a:p>
            <a:r>
              <a:rPr lang="en-US" sz="3200" dirty="0">
                <a:solidFill>
                  <a:srgbClr val="FFFF00"/>
                </a:solidFill>
              </a:rPr>
              <a:t>Four kinds of prostate treatment</a:t>
            </a:r>
          </a:p>
        </p:txBody>
      </p:sp>
    </p:spTree>
    <p:extLst>
      <p:ext uri="{BB962C8B-B14F-4D97-AF65-F5344CB8AC3E}">
        <p14:creationId xmlns:p14="http://schemas.microsoft.com/office/powerpoint/2010/main" val="338047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0938CD29-6EDF-1346-84F0-0108AA04A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 r="-2" b="3881"/>
          <a:stretch/>
        </p:blipFill>
        <p:spPr bwMode="auto">
          <a:xfrm>
            <a:off x="480691" y="974705"/>
            <a:ext cx="11227442" cy="5883295"/>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75" name="Group 74">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76"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7" name="Picture 76">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78"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9" name="Picture 78">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extBox 1">
            <a:extLst>
              <a:ext uri="{FF2B5EF4-FFF2-40B4-BE49-F238E27FC236}">
                <a16:creationId xmlns:a16="http://schemas.microsoft.com/office/drawing/2014/main" id="{2BF2ABB1-7E93-D94F-8E9C-D94B4ADCD1D7}"/>
              </a:ext>
            </a:extLst>
          </p:cNvPr>
          <p:cNvSpPr txBox="1"/>
          <p:nvPr/>
        </p:nvSpPr>
        <p:spPr>
          <a:xfrm>
            <a:off x="1273629" y="228600"/>
            <a:ext cx="9552213" cy="461665"/>
          </a:xfrm>
          <a:prstGeom prst="rect">
            <a:avLst/>
          </a:prstGeom>
          <a:noFill/>
        </p:spPr>
        <p:txBody>
          <a:bodyPr wrap="square" rtlCol="0">
            <a:spAutoFit/>
          </a:bodyPr>
          <a:lstStyle/>
          <a:p>
            <a:r>
              <a:rPr lang="en-US" sz="2400" dirty="0"/>
              <a:t>An example of the kinds of test results and their use in treatment shaping</a:t>
            </a:r>
          </a:p>
        </p:txBody>
      </p:sp>
    </p:spTree>
    <p:extLst>
      <p:ext uri="{BB962C8B-B14F-4D97-AF65-F5344CB8AC3E}">
        <p14:creationId xmlns:p14="http://schemas.microsoft.com/office/powerpoint/2010/main" val="3983961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3919D791-2C97-B448-BCEC-E1FA930BC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3" r="-2" b="473"/>
          <a:stretch/>
        </p:blipFill>
        <p:spPr bwMode="auto">
          <a:xfrm>
            <a:off x="486138" y="488137"/>
            <a:ext cx="11227442" cy="5883295"/>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75" name="Group 74">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76"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7" name="Picture 76">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78"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9" name="Picture 78">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412806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607563A-4CF5-1342-8CB3-0DDF0B505874}"/>
              </a:ext>
            </a:extLst>
          </p:cNvPr>
          <p:cNvPicPr>
            <a:picLocks noChangeAspect="1"/>
          </p:cNvPicPr>
          <p:nvPr/>
        </p:nvPicPr>
        <p:blipFill>
          <a:blip r:embed="rId2"/>
          <a:stretch>
            <a:fillRect/>
          </a:stretch>
        </p:blipFill>
        <p:spPr>
          <a:xfrm>
            <a:off x="4980213" y="787497"/>
            <a:ext cx="6436431" cy="5283006"/>
          </a:xfrm>
          <a:prstGeom prst="rect">
            <a:avLst/>
          </a:prstGeom>
        </p:spPr>
      </p:pic>
      <p:sp>
        <p:nvSpPr>
          <p:cNvPr id="4" name="TextBox 3">
            <a:extLst>
              <a:ext uri="{FF2B5EF4-FFF2-40B4-BE49-F238E27FC236}">
                <a16:creationId xmlns:a16="http://schemas.microsoft.com/office/drawing/2014/main" id="{D12E7929-AD40-2447-BE5D-FD0F2F7830DE}"/>
              </a:ext>
            </a:extLst>
          </p:cNvPr>
          <p:cNvSpPr txBox="1"/>
          <p:nvPr/>
        </p:nvSpPr>
        <p:spPr>
          <a:xfrm>
            <a:off x="914400" y="979714"/>
            <a:ext cx="3902529" cy="3785652"/>
          </a:xfrm>
          <a:prstGeom prst="rect">
            <a:avLst/>
          </a:prstGeom>
          <a:noFill/>
        </p:spPr>
        <p:txBody>
          <a:bodyPr wrap="square" rtlCol="0">
            <a:spAutoFit/>
          </a:bodyPr>
          <a:lstStyle/>
          <a:p>
            <a:r>
              <a:rPr lang="en-US" sz="4000" dirty="0"/>
              <a:t>Check with your doctors, but appreciate the selenium and zinc can do in your diet supplements, etc.</a:t>
            </a:r>
          </a:p>
        </p:txBody>
      </p:sp>
    </p:spTree>
    <p:extLst>
      <p:ext uri="{BB962C8B-B14F-4D97-AF65-F5344CB8AC3E}">
        <p14:creationId xmlns:p14="http://schemas.microsoft.com/office/powerpoint/2010/main" val="157262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ostate Cancer Treatment (PDQ®)–Patient Version - National Cancer Institute">
            <a:extLst>
              <a:ext uri="{FF2B5EF4-FFF2-40B4-BE49-F238E27FC236}">
                <a16:creationId xmlns:a16="http://schemas.microsoft.com/office/drawing/2014/main" id="{ADCA5EFE-F8C9-D247-B2CF-1345FA4D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871" y="858766"/>
            <a:ext cx="6438674" cy="5140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6DE993-BE00-E549-A51B-0C66D2E67A46}"/>
              </a:ext>
            </a:extLst>
          </p:cNvPr>
          <p:cNvSpPr txBox="1"/>
          <p:nvPr/>
        </p:nvSpPr>
        <p:spPr>
          <a:xfrm>
            <a:off x="1077686" y="858766"/>
            <a:ext cx="3477985" cy="4154984"/>
          </a:xfrm>
          <a:prstGeom prst="rect">
            <a:avLst/>
          </a:prstGeom>
          <a:noFill/>
        </p:spPr>
        <p:txBody>
          <a:bodyPr wrap="square" rtlCol="0">
            <a:spAutoFit/>
          </a:bodyPr>
          <a:lstStyle/>
          <a:p>
            <a:r>
              <a:rPr lang="en-US" sz="4400" dirty="0"/>
              <a:t>A scary example of medical technology and invasion of the body</a:t>
            </a:r>
          </a:p>
        </p:txBody>
      </p:sp>
    </p:spTree>
    <p:extLst>
      <p:ext uri="{BB962C8B-B14F-4D97-AF65-F5344CB8AC3E}">
        <p14:creationId xmlns:p14="http://schemas.microsoft.com/office/powerpoint/2010/main" val="203449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BA09F0-975D-C045-B1A8-4645DA91F4E5}"/>
              </a:ext>
            </a:extLst>
          </p:cNvPr>
          <p:cNvSpPr txBox="1"/>
          <p:nvPr/>
        </p:nvSpPr>
        <p:spPr>
          <a:xfrm>
            <a:off x="2171700" y="1322614"/>
            <a:ext cx="6368143" cy="4154984"/>
          </a:xfrm>
          <a:prstGeom prst="rect">
            <a:avLst/>
          </a:prstGeom>
          <a:noFill/>
        </p:spPr>
        <p:txBody>
          <a:bodyPr wrap="square" rtlCol="0">
            <a:spAutoFit/>
          </a:bodyPr>
          <a:lstStyle/>
          <a:p>
            <a:r>
              <a:rPr lang="en-US" sz="6600" dirty="0"/>
              <a:t>How is prostate cancer distributed in geographic space?</a:t>
            </a:r>
          </a:p>
        </p:txBody>
      </p:sp>
    </p:spTree>
    <p:extLst>
      <p:ext uri="{BB962C8B-B14F-4D97-AF65-F5344CB8AC3E}">
        <p14:creationId xmlns:p14="http://schemas.microsoft.com/office/powerpoint/2010/main" val="78328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72E97A23-2EE5-134B-A901-43806EF02965}"/>
              </a:ext>
            </a:extLst>
          </p:cNvPr>
          <p:cNvPicPr>
            <a:picLocks noChangeAspect="1"/>
          </p:cNvPicPr>
          <p:nvPr/>
        </p:nvPicPr>
        <p:blipFill>
          <a:blip r:embed="rId2"/>
          <a:stretch>
            <a:fillRect/>
          </a:stretch>
        </p:blipFill>
        <p:spPr>
          <a:xfrm>
            <a:off x="698500" y="463550"/>
            <a:ext cx="10795000" cy="5930900"/>
          </a:xfrm>
          <a:prstGeom prst="rect">
            <a:avLst/>
          </a:prstGeom>
        </p:spPr>
      </p:pic>
      <p:sp>
        <p:nvSpPr>
          <p:cNvPr id="2" name="TextBox 1">
            <a:extLst>
              <a:ext uri="{FF2B5EF4-FFF2-40B4-BE49-F238E27FC236}">
                <a16:creationId xmlns:a16="http://schemas.microsoft.com/office/drawing/2014/main" id="{14D40130-ABE2-9845-BA8D-84BB4E6333CA}"/>
              </a:ext>
            </a:extLst>
          </p:cNvPr>
          <p:cNvSpPr txBox="1"/>
          <p:nvPr/>
        </p:nvSpPr>
        <p:spPr>
          <a:xfrm>
            <a:off x="4343400" y="4849586"/>
            <a:ext cx="6155871" cy="1200329"/>
          </a:xfrm>
          <a:prstGeom prst="rect">
            <a:avLst/>
          </a:prstGeom>
          <a:noFill/>
        </p:spPr>
        <p:txBody>
          <a:bodyPr wrap="square" rtlCol="0">
            <a:spAutoFit/>
          </a:bodyPr>
          <a:lstStyle/>
          <a:p>
            <a:r>
              <a:rPr lang="en-US" sz="3600" b="1"/>
              <a:t>Prostate </a:t>
            </a:r>
            <a:r>
              <a:rPr lang="en-US" sz="3600" b="1" dirty="0"/>
              <a:t>Cancer incidence rate varies by geography place</a:t>
            </a:r>
          </a:p>
        </p:txBody>
      </p:sp>
    </p:spTree>
    <p:extLst>
      <p:ext uri="{BB962C8B-B14F-4D97-AF65-F5344CB8AC3E}">
        <p14:creationId xmlns:p14="http://schemas.microsoft.com/office/powerpoint/2010/main" val="268667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8B6F02AD-3D7D-954D-B933-DEF15CB58141}"/>
              </a:ext>
            </a:extLst>
          </p:cNvPr>
          <p:cNvPicPr>
            <a:picLocks noChangeAspect="1"/>
          </p:cNvPicPr>
          <p:nvPr/>
        </p:nvPicPr>
        <p:blipFill>
          <a:blip r:embed="rId2"/>
          <a:stretch>
            <a:fillRect/>
          </a:stretch>
        </p:blipFill>
        <p:spPr>
          <a:xfrm>
            <a:off x="273050" y="196850"/>
            <a:ext cx="11645900" cy="6464300"/>
          </a:xfrm>
          <a:prstGeom prst="rect">
            <a:avLst/>
          </a:prstGeom>
        </p:spPr>
      </p:pic>
      <p:sp>
        <p:nvSpPr>
          <p:cNvPr id="2" name="TextBox 1">
            <a:extLst>
              <a:ext uri="{FF2B5EF4-FFF2-40B4-BE49-F238E27FC236}">
                <a16:creationId xmlns:a16="http://schemas.microsoft.com/office/drawing/2014/main" id="{03F5A7C0-9E8E-5549-99B3-4E6FCF11FBA3}"/>
              </a:ext>
            </a:extLst>
          </p:cNvPr>
          <p:cNvSpPr txBox="1"/>
          <p:nvPr/>
        </p:nvSpPr>
        <p:spPr>
          <a:xfrm>
            <a:off x="6417129" y="767443"/>
            <a:ext cx="5274128" cy="1938992"/>
          </a:xfrm>
          <a:prstGeom prst="rect">
            <a:avLst/>
          </a:prstGeom>
          <a:noFill/>
        </p:spPr>
        <p:txBody>
          <a:bodyPr wrap="square" rtlCol="0">
            <a:spAutoFit/>
          </a:bodyPr>
          <a:lstStyle/>
          <a:p>
            <a:r>
              <a:rPr lang="en-US" dirty="0">
                <a:highlight>
                  <a:srgbClr val="0000FF"/>
                </a:highlight>
              </a:rPr>
              <a:t>Blue </a:t>
            </a:r>
            <a:r>
              <a:rPr lang="en-US" dirty="0"/>
              <a:t>is incidence rate</a:t>
            </a:r>
          </a:p>
          <a:p>
            <a:endParaRPr lang="en-US" dirty="0"/>
          </a:p>
          <a:p>
            <a:r>
              <a:rPr lang="en-US" sz="2800" dirty="0"/>
              <a:t>Look at the differences in geographic location for incidence of prostate cancer</a:t>
            </a:r>
          </a:p>
        </p:txBody>
      </p:sp>
    </p:spTree>
    <p:extLst>
      <p:ext uri="{BB962C8B-B14F-4D97-AF65-F5344CB8AC3E}">
        <p14:creationId xmlns:p14="http://schemas.microsoft.com/office/powerpoint/2010/main" val="3364593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A25E6F-624C-2146-93D2-7DB70C10E065}"/>
              </a:ext>
            </a:extLst>
          </p:cNvPr>
          <p:cNvSpPr txBox="1"/>
          <p:nvPr/>
        </p:nvSpPr>
        <p:spPr>
          <a:xfrm>
            <a:off x="1094015" y="5127171"/>
            <a:ext cx="4882243" cy="646331"/>
          </a:xfrm>
          <a:prstGeom prst="rect">
            <a:avLst/>
          </a:prstGeom>
          <a:noFill/>
        </p:spPr>
        <p:txBody>
          <a:bodyPr wrap="square" rtlCol="0">
            <a:spAutoFit/>
          </a:bodyPr>
          <a:lstStyle/>
          <a:p>
            <a:r>
              <a:rPr lang="en-US" dirty="0"/>
              <a:t>How we think about Prostate Cancer, affects our Enthinkment about getting aware of options</a:t>
            </a:r>
          </a:p>
        </p:txBody>
      </p:sp>
      <p:pic>
        <p:nvPicPr>
          <p:cNvPr id="2050" name="Picture 2">
            <a:extLst>
              <a:ext uri="{FF2B5EF4-FFF2-40B4-BE49-F238E27FC236}">
                <a16:creationId xmlns:a16="http://schemas.microsoft.com/office/drawing/2014/main" id="{32FDEA17-CE7D-5549-9AE9-D2877920C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015" y="849070"/>
            <a:ext cx="2765878" cy="423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at Is Called Thinking? (Harper Perennial Modern Thought): Heidegger,  Martin: 9780060905286: Amazon.com: Books">
            <a:extLst>
              <a:ext uri="{FF2B5EF4-FFF2-40B4-BE49-F238E27FC236}">
                <a16:creationId xmlns:a16="http://schemas.microsoft.com/office/drawing/2014/main" id="{C40919F7-6AF0-F642-8AA9-0E738C467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107" y="849070"/>
            <a:ext cx="2765878" cy="4211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85D031-C37C-F741-860C-BF532E21B5F3}"/>
              </a:ext>
            </a:extLst>
          </p:cNvPr>
          <p:cNvSpPr txBox="1"/>
          <p:nvPr/>
        </p:nvSpPr>
        <p:spPr>
          <a:xfrm>
            <a:off x="6868885" y="5127171"/>
            <a:ext cx="4229100" cy="923330"/>
          </a:xfrm>
          <a:prstGeom prst="rect">
            <a:avLst/>
          </a:prstGeom>
          <a:noFill/>
        </p:spPr>
        <p:txBody>
          <a:bodyPr wrap="square" rtlCol="0">
            <a:spAutoFit/>
          </a:bodyPr>
          <a:lstStyle/>
          <a:p>
            <a:r>
              <a:rPr lang="en-US" dirty="0"/>
              <a:t>Prostate cancer is not something we think about, then it happens, and its all we think about.</a:t>
            </a:r>
          </a:p>
        </p:txBody>
      </p:sp>
      <p:sp>
        <p:nvSpPr>
          <p:cNvPr id="8" name="TextBox 7">
            <a:extLst>
              <a:ext uri="{FF2B5EF4-FFF2-40B4-BE49-F238E27FC236}">
                <a16:creationId xmlns:a16="http://schemas.microsoft.com/office/drawing/2014/main" id="{A621A439-7F0D-2F41-9B9D-C73282DB546B}"/>
              </a:ext>
            </a:extLst>
          </p:cNvPr>
          <p:cNvSpPr txBox="1"/>
          <p:nvPr/>
        </p:nvSpPr>
        <p:spPr>
          <a:xfrm>
            <a:off x="4547505" y="1084498"/>
            <a:ext cx="3143251" cy="3046988"/>
          </a:xfrm>
          <a:prstGeom prst="rect">
            <a:avLst/>
          </a:prstGeom>
          <a:noFill/>
        </p:spPr>
        <p:txBody>
          <a:bodyPr wrap="square">
            <a:spAutoFit/>
          </a:bodyPr>
          <a:lstStyle/>
          <a:p>
            <a:r>
              <a:rPr lang="en-US" sz="2400" b="1" dirty="0"/>
              <a:t>These slides are about my own ‘true storytelling’ journey as I enter the prostate adventure and I am learning how to think about a taboo topic: Prostate Cancer.</a:t>
            </a:r>
          </a:p>
        </p:txBody>
      </p:sp>
    </p:spTree>
    <p:extLst>
      <p:ext uri="{BB962C8B-B14F-4D97-AF65-F5344CB8AC3E}">
        <p14:creationId xmlns:p14="http://schemas.microsoft.com/office/powerpoint/2010/main" val="836166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A2A454C-17C7-C142-A769-E96DFC17D15E}"/>
              </a:ext>
            </a:extLst>
          </p:cNvPr>
          <p:cNvPicPr>
            <a:picLocks noChangeAspect="1"/>
          </p:cNvPicPr>
          <p:nvPr/>
        </p:nvPicPr>
        <p:blipFill>
          <a:blip r:embed="rId2"/>
          <a:stretch>
            <a:fillRect/>
          </a:stretch>
        </p:blipFill>
        <p:spPr>
          <a:xfrm>
            <a:off x="0" y="17642"/>
            <a:ext cx="12192000" cy="6822715"/>
          </a:xfrm>
          <a:prstGeom prst="rect">
            <a:avLst/>
          </a:prstGeom>
        </p:spPr>
      </p:pic>
      <p:sp>
        <p:nvSpPr>
          <p:cNvPr id="2" name="TextBox 1">
            <a:extLst>
              <a:ext uri="{FF2B5EF4-FFF2-40B4-BE49-F238E27FC236}">
                <a16:creationId xmlns:a16="http://schemas.microsoft.com/office/drawing/2014/main" id="{388F5D66-114A-C24D-B7E3-DBC29DAEB8A0}"/>
              </a:ext>
            </a:extLst>
          </p:cNvPr>
          <p:cNvSpPr txBox="1"/>
          <p:nvPr/>
        </p:nvSpPr>
        <p:spPr>
          <a:xfrm>
            <a:off x="6629400" y="5421086"/>
            <a:ext cx="4963886" cy="923330"/>
          </a:xfrm>
          <a:prstGeom prst="rect">
            <a:avLst/>
          </a:prstGeom>
          <a:noFill/>
        </p:spPr>
        <p:txBody>
          <a:bodyPr wrap="square" rtlCol="0">
            <a:spAutoFit/>
          </a:bodyPr>
          <a:lstStyle/>
          <a:p>
            <a:r>
              <a:rPr lang="en-US" b="1" dirty="0"/>
              <a:t>Where you live in the United States is correlated with the incidence of cancer. I live in New Mexico, so go figure. Our incidence is low…</a:t>
            </a:r>
          </a:p>
        </p:txBody>
      </p:sp>
    </p:spTree>
    <p:extLst>
      <p:ext uri="{BB962C8B-B14F-4D97-AF65-F5344CB8AC3E}">
        <p14:creationId xmlns:p14="http://schemas.microsoft.com/office/powerpoint/2010/main" val="216762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rostate Cancer Treatment Options Significantly Expand for Veterans - U.S.  Medicine">
            <a:extLst>
              <a:ext uri="{FF2B5EF4-FFF2-40B4-BE49-F238E27FC236}">
                <a16:creationId xmlns:a16="http://schemas.microsoft.com/office/drawing/2014/main" id="{099C0EF9-52A0-0E48-8250-977564168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915"/>
          <a:stretch/>
        </p:blipFill>
        <p:spPr bwMode="auto">
          <a:xfrm>
            <a:off x="6096000" y="365088"/>
            <a:ext cx="5561537" cy="6149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04E1E5-6FB9-D148-BC11-EF4E8FB53127}"/>
              </a:ext>
            </a:extLst>
          </p:cNvPr>
          <p:cNvSpPr txBox="1"/>
          <p:nvPr/>
        </p:nvSpPr>
        <p:spPr>
          <a:xfrm>
            <a:off x="1453243" y="1371599"/>
            <a:ext cx="3380014" cy="3970318"/>
          </a:xfrm>
          <a:prstGeom prst="rect">
            <a:avLst/>
          </a:prstGeom>
          <a:noFill/>
        </p:spPr>
        <p:txBody>
          <a:bodyPr wrap="square" rtlCol="0">
            <a:spAutoFit/>
          </a:bodyPr>
          <a:lstStyle/>
          <a:p>
            <a:r>
              <a:rPr lang="en-US" sz="3600" b="1" dirty="0"/>
              <a:t>I am a Vietnam veteran, 1969-1970, and when you look at the statistics on prostate cancer, there is an </a:t>
            </a:r>
            <a:r>
              <a:rPr lang="en-US" sz="3600" b="1" dirty="0" err="1"/>
              <a:t>efect</a:t>
            </a:r>
            <a:endParaRPr lang="en-US" sz="3600" b="1" dirty="0"/>
          </a:p>
        </p:txBody>
      </p:sp>
    </p:spTree>
    <p:extLst>
      <p:ext uri="{BB962C8B-B14F-4D97-AF65-F5344CB8AC3E}">
        <p14:creationId xmlns:p14="http://schemas.microsoft.com/office/powerpoint/2010/main" val="417193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851C-53DB-C448-9C12-36C32D0FAC04}"/>
              </a:ext>
            </a:extLst>
          </p:cNvPr>
          <p:cNvSpPr>
            <a:spLocks noGrp="1"/>
          </p:cNvSpPr>
          <p:nvPr>
            <p:ph type="title"/>
          </p:nvPr>
        </p:nvSpPr>
        <p:spPr/>
        <p:txBody>
          <a:bodyPr/>
          <a:lstStyle/>
          <a:p>
            <a:r>
              <a:rPr lang="en-US" dirty="0"/>
              <a:t>How is Prostate Cancer about Diet</a:t>
            </a:r>
          </a:p>
        </p:txBody>
      </p:sp>
      <p:sp>
        <p:nvSpPr>
          <p:cNvPr id="3" name="Content Placeholder 2">
            <a:extLst>
              <a:ext uri="{FF2B5EF4-FFF2-40B4-BE49-F238E27FC236}">
                <a16:creationId xmlns:a16="http://schemas.microsoft.com/office/drawing/2014/main" id="{94717743-2F1C-6D44-A9BE-8C24C4BD82EF}"/>
              </a:ext>
            </a:extLst>
          </p:cNvPr>
          <p:cNvSpPr>
            <a:spLocks noGrp="1"/>
          </p:cNvSpPr>
          <p:nvPr>
            <p:ph idx="1"/>
          </p:nvPr>
        </p:nvSpPr>
        <p:spPr/>
        <p:txBody>
          <a:bodyPr/>
          <a:lstStyle/>
          <a:p>
            <a:r>
              <a:rPr lang="en-US" dirty="0"/>
              <a:t>You are what you eat</a:t>
            </a:r>
          </a:p>
          <a:p>
            <a:r>
              <a:rPr lang="en-US" dirty="0"/>
              <a:t>The Prostate tries to keep up</a:t>
            </a:r>
          </a:p>
          <a:p>
            <a:r>
              <a:rPr lang="en-US" dirty="0"/>
              <a:t>Changing what you eat and having a prostate impact takes time</a:t>
            </a:r>
          </a:p>
          <a:p>
            <a:r>
              <a:rPr lang="en-US" dirty="0"/>
              <a:t>Diet </a:t>
            </a:r>
            <a:r>
              <a:rPr lang="en-US" dirty="0" err="1"/>
              <a:t>varys</a:t>
            </a:r>
            <a:r>
              <a:rPr lang="en-US" dirty="0"/>
              <a:t> by geography as we saw in the slides</a:t>
            </a:r>
          </a:p>
        </p:txBody>
      </p:sp>
    </p:spTree>
    <p:extLst>
      <p:ext uri="{BB962C8B-B14F-4D97-AF65-F5344CB8AC3E}">
        <p14:creationId xmlns:p14="http://schemas.microsoft.com/office/powerpoint/2010/main" val="1919281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fries, snack food, sliced&#10;&#10;Description automatically generated">
            <a:extLst>
              <a:ext uri="{FF2B5EF4-FFF2-40B4-BE49-F238E27FC236}">
                <a16:creationId xmlns:a16="http://schemas.microsoft.com/office/drawing/2014/main" id="{A8777F3B-A0EE-F345-AF2D-17F786CEB7F7}"/>
              </a:ext>
            </a:extLst>
          </p:cNvPr>
          <p:cNvPicPr>
            <a:picLocks noChangeAspect="1"/>
          </p:cNvPicPr>
          <p:nvPr/>
        </p:nvPicPr>
        <p:blipFill>
          <a:blip r:embed="rId2"/>
          <a:stretch>
            <a:fillRect/>
          </a:stretch>
        </p:blipFill>
        <p:spPr>
          <a:xfrm>
            <a:off x="1282814" y="2720647"/>
            <a:ext cx="4651600" cy="3484210"/>
          </a:xfrm>
          <a:prstGeom prst="rect">
            <a:avLst/>
          </a:prstGeom>
        </p:spPr>
      </p:pic>
      <p:pic>
        <p:nvPicPr>
          <p:cNvPr id="8196" name="Picture 4" descr="8 Men&amp;#39;s Health ideas | prostate health, prostate health remedies, health">
            <a:extLst>
              <a:ext uri="{FF2B5EF4-FFF2-40B4-BE49-F238E27FC236}">
                <a16:creationId xmlns:a16="http://schemas.microsoft.com/office/drawing/2014/main" id="{F2F93011-BFF4-2D47-9EFB-539CB8EE2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
          <a:stretch/>
        </p:blipFill>
        <p:spPr bwMode="auto">
          <a:xfrm>
            <a:off x="8334375" y="342900"/>
            <a:ext cx="3857625" cy="651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715F53-7FBD-C84D-9230-C0209F93D69A}"/>
              </a:ext>
            </a:extLst>
          </p:cNvPr>
          <p:cNvSpPr txBox="1"/>
          <p:nvPr/>
        </p:nvSpPr>
        <p:spPr>
          <a:xfrm>
            <a:off x="1282814" y="904765"/>
            <a:ext cx="4023972" cy="1815882"/>
          </a:xfrm>
          <a:prstGeom prst="rect">
            <a:avLst/>
          </a:prstGeom>
          <a:noFill/>
        </p:spPr>
        <p:txBody>
          <a:bodyPr wrap="square" rtlCol="0">
            <a:spAutoFit/>
          </a:bodyPr>
          <a:lstStyle/>
          <a:p>
            <a:r>
              <a:rPr lang="en-US" sz="2800" b="1" dirty="0"/>
              <a:t>Before I met Grace Ann Rosile, some 24 years ago, I was eating the Worst Prostate Foods</a:t>
            </a:r>
          </a:p>
        </p:txBody>
      </p:sp>
      <p:sp>
        <p:nvSpPr>
          <p:cNvPr id="2" name="TextBox 1">
            <a:extLst>
              <a:ext uri="{FF2B5EF4-FFF2-40B4-BE49-F238E27FC236}">
                <a16:creationId xmlns:a16="http://schemas.microsoft.com/office/drawing/2014/main" id="{FD4B5091-B79A-2448-A4C5-9AE2F85148BE}"/>
              </a:ext>
            </a:extLst>
          </p:cNvPr>
          <p:cNvSpPr txBox="1"/>
          <p:nvPr/>
        </p:nvSpPr>
        <p:spPr>
          <a:xfrm>
            <a:off x="6096000" y="1905506"/>
            <a:ext cx="2399961" cy="3046988"/>
          </a:xfrm>
          <a:prstGeom prst="rect">
            <a:avLst/>
          </a:prstGeom>
          <a:noFill/>
        </p:spPr>
        <p:txBody>
          <a:bodyPr wrap="square" rtlCol="0">
            <a:spAutoFit/>
          </a:bodyPr>
          <a:lstStyle/>
          <a:p>
            <a:r>
              <a:rPr lang="en-US" sz="2400" dirty="0"/>
              <a:t>On the Right, I am a vegan, and try to stay away from processed foods, and have a diet of uncooked foods, and the kinds of foods</a:t>
            </a:r>
            <a:r>
              <a:rPr lang="en-US" sz="2400" dirty="0">
                <a:sym typeface="Wingdings" pitchFamily="2" charset="2"/>
              </a:rPr>
              <a:t></a:t>
            </a:r>
            <a:endParaRPr lang="en-US" sz="2400" dirty="0"/>
          </a:p>
        </p:txBody>
      </p:sp>
    </p:spTree>
    <p:extLst>
      <p:ext uri="{BB962C8B-B14F-4D97-AF65-F5344CB8AC3E}">
        <p14:creationId xmlns:p14="http://schemas.microsoft.com/office/powerpoint/2010/main" val="2839577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iet Chart For enlarged prostate Patient, Enlarged Prostate Diet chart |  Lybrate.">
            <a:extLst>
              <a:ext uri="{FF2B5EF4-FFF2-40B4-BE49-F238E27FC236}">
                <a16:creationId xmlns:a16="http://schemas.microsoft.com/office/drawing/2014/main" id="{A38D8752-AADC-224F-9F53-9C61D5A54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 r="1" b="1"/>
          <a:stretch/>
        </p:blipFill>
        <p:spPr bwMode="auto">
          <a:xfrm>
            <a:off x="480691" y="974705"/>
            <a:ext cx="11227442" cy="5883295"/>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75" name="Group 74">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76"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7" name="Picture 76">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78"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9" name="Picture 78">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extBox 1">
            <a:extLst>
              <a:ext uri="{FF2B5EF4-FFF2-40B4-BE49-F238E27FC236}">
                <a16:creationId xmlns:a16="http://schemas.microsoft.com/office/drawing/2014/main" id="{1C427819-BD36-AC4D-B6F0-6EDA9951D271}"/>
              </a:ext>
            </a:extLst>
          </p:cNvPr>
          <p:cNvSpPr txBox="1"/>
          <p:nvPr/>
        </p:nvSpPr>
        <p:spPr>
          <a:xfrm>
            <a:off x="91440" y="212272"/>
            <a:ext cx="11831683" cy="830997"/>
          </a:xfrm>
          <a:prstGeom prst="rect">
            <a:avLst/>
          </a:prstGeom>
          <a:noFill/>
        </p:spPr>
        <p:txBody>
          <a:bodyPr wrap="square" rtlCol="0">
            <a:spAutoFit/>
          </a:bodyPr>
          <a:lstStyle/>
          <a:p>
            <a:r>
              <a:rPr lang="en-US" sz="2400" dirty="0">
                <a:solidFill>
                  <a:schemeClr val="accent3">
                    <a:lumMod val="50000"/>
                  </a:schemeClr>
                </a:solidFill>
              </a:rPr>
              <a:t>There is something about a diet of fruits and vegetable, not taking as long to digest, and not staying in the digestive tract. I am trying to eat less, and give the organs a chance to have a break</a:t>
            </a:r>
          </a:p>
        </p:txBody>
      </p:sp>
    </p:spTree>
    <p:extLst>
      <p:ext uri="{BB962C8B-B14F-4D97-AF65-F5344CB8AC3E}">
        <p14:creationId xmlns:p14="http://schemas.microsoft.com/office/powerpoint/2010/main" val="654659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0 Natural Remedies for an Enlarged Prostate | Natural BPH Treatment">
            <a:extLst>
              <a:ext uri="{FF2B5EF4-FFF2-40B4-BE49-F238E27FC236}">
                <a16:creationId xmlns:a16="http://schemas.microsoft.com/office/drawing/2014/main" id="{EA65A2AB-059E-1C49-B1E2-0518F9A4F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1430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70CD88-2F6E-DF49-B881-06CAB9238467}"/>
              </a:ext>
            </a:extLst>
          </p:cNvPr>
          <p:cNvSpPr txBox="1"/>
          <p:nvPr/>
        </p:nvSpPr>
        <p:spPr>
          <a:xfrm>
            <a:off x="816429" y="914400"/>
            <a:ext cx="4359728" cy="1200329"/>
          </a:xfrm>
          <a:prstGeom prst="rect">
            <a:avLst/>
          </a:prstGeom>
          <a:noFill/>
        </p:spPr>
        <p:txBody>
          <a:bodyPr wrap="square" rtlCol="0">
            <a:spAutoFit/>
          </a:bodyPr>
          <a:lstStyle/>
          <a:p>
            <a:r>
              <a:rPr lang="en-US" dirty="0"/>
              <a:t>Check with your doctors</a:t>
            </a:r>
          </a:p>
          <a:p>
            <a:endParaRPr lang="en-US" dirty="0"/>
          </a:p>
          <a:p>
            <a:r>
              <a:rPr lang="en-US" dirty="0"/>
              <a:t>I do lots of natural remedies, and I listen to my doctors, and my wife. </a:t>
            </a:r>
          </a:p>
        </p:txBody>
      </p:sp>
    </p:spTree>
    <p:extLst>
      <p:ext uri="{BB962C8B-B14F-4D97-AF65-F5344CB8AC3E}">
        <p14:creationId xmlns:p14="http://schemas.microsoft.com/office/powerpoint/2010/main" val="1041252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244" name="Rectangle 70">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Enlarged Prostate Diet: Foods to Eat or Avoid | Ben&amp;#39;s Natural Health">
            <a:extLst>
              <a:ext uri="{FF2B5EF4-FFF2-40B4-BE49-F238E27FC236}">
                <a16:creationId xmlns:a16="http://schemas.microsoft.com/office/drawing/2014/main" id="{568E501B-1863-F548-A349-54F482CDD9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6" b="36529"/>
          <a:stretch/>
        </p:blipFill>
        <p:spPr bwMode="auto">
          <a:xfrm>
            <a:off x="486138" y="488137"/>
            <a:ext cx="11227442" cy="5883295"/>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72">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75" name="Group 74">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76"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7" name="Picture 76">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78"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9" name="Picture 78">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50572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21A1-7151-004E-9433-BC7B5416F756}"/>
              </a:ext>
            </a:extLst>
          </p:cNvPr>
          <p:cNvSpPr>
            <a:spLocks noGrp="1"/>
          </p:cNvSpPr>
          <p:nvPr>
            <p:ph type="title"/>
          </p:nvPr>
        </p:nvSpPr>
        <p:spPr/>
        <p:txBody>
          <a:bodyPr/>
          <a:lstStyle/>
          <a:p>
            <a:r>
              <a:rPr lang="en-US" dirty="0"/>
              <a:t>Can Prostate Cancer be affected by Movement of the Body </a:t>
            </a:r>
          </a:p>
        </p:txBody>
      </p:sp>
      <p:sp>
        <p:nvSpPr>
          <p:cNvPr id="3" name="Text Placeholder 2">
            <a:extLst>
              <a:ext uri="{FF2B5EF4-FFF2-40B4-BE49-F238E27FC236}">
                <a16:creationId xmlns:a16="http://schemas.microsoft.com/office/drawing/2014/main" id="{8E480828-AE39-D442-B326-26E9DA26E4FF}"/>
              </a:ext>
            </a:extLst>
          </p:cNvPr>
          <p:cNvSpPr>
            <a:spLocks noGrp="1"/>
          </p:cNvSpPr>
          <p:nvPr>
            <p:ph type="body" idx="1"/>
          </p:nvPr>
        </p:nvSpPr>
        <p:spPr/>
        <p:txBody>
          <a:bodyPr>
            <a:normAutofit fontScale="62500" lnSpcReduction="20000"/>
          </a:bodyPr>
          <a:lstStyle/>
          <a:p>
            <a:r>
              <a:rPr lang="en-US" dirty="0"/>
              <a:t>Body is an energy field</a:t>
            </a:r>
          </a:p>
          <a:p>
            <a:r>
              <a:rPr lang="en-US" dirty="0"/>
              <a:t>I started doing the videos that follow, and they actually helped. </a:t>
            </a:r>
          </a:p>
          <a:p>
            <a:r>
              <a:rPr lang="en-US" dirty="0"/>
              <a:t>Talk to you doctor before you go into exercise </a:t>
            </a:r>
          </a:p>
        </p:txBody>
      </p:sp>
    </p:spTree>
    <p:extLst>
      <p:ext uri="{BB962C8B-B14F-4D97-AF65-F5344CB8AC3E}">
        <p14:creationId xmlns:p14="http://schemas.microsoft.com/office/powerpoint/2010/main" val="355805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454B6BD-6FAE-2543-8BF5-F4AB77DB4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92" y="3679513"/>
            <a:ext cx="3897079" cy="21866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C929ED-F0F9-D241-8A98-DF1FE79E13A9}"/>
              </a:ext>
            </a:extLst>
          </p:cNvPr>
          <p:cNvSpPr txBox="1"/>
          <p:nvPr/>
        </p:nvSpPr>
        <p:spPr>
          <a:xfrm>
            <a:off x="1260020" y="5866207"/>
            <a:ext cx="3722914" cy="369332"/>
          </a:xfrm>
          <a:prstGeom prst="rect">
            <a:avLst/>
          </a:prstGeom>
          <a:noFill/>
        </p:spPr>
        <p:txBody>
          <a:bodyPr wrap="square" rtlCol="0">
            <a:spAutoFit/>
          </a:bodyPr>
          <a:lstStyle/>
          <a:p>
            <a:r>
              <a:rPr lang="en-US" dirty="0">
                <a:hlinkClick r:id="rId3"/>
              </a:rPr>
              <a:t>Click here for YouTube</a:t>
            </a:r>
            <a:endParaRPr lang="en-US" dirty="0"/>
          </a:p>
        </p:txBody>
      </p:sp>
      <p:pic>
        <p:nvPicPr>
          <p:cNvPr id="1032" name="Picture 8">
            <a:extLst>
              <a:ext uri="{FF2B5EF4-FFF2-40B4-BE49-F238E27FC236}">
                <a16:creationId xmlns:a16="http://schemas.microsoft.com/office/drawing/2014/main" id="{48150C6B-9A2B-5A40-818F-00E306B44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932" y="678934"/>
            <a:ext cx="3494095" cy="1960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58EB90-E143-D445-B276-BC8FD3559E2A}"/>
              </a:ext>
            </a:extLst>
          </p:cNvPr>
          <p:cNvSpPr txBox="1"/>
          <p:nvPr/>
        </p:nvSpPr>
        <p:spPr>
          <a:xfrm>
            <a:off x="5426529" y="2639509"/>
            <a:ext cx="5840185" cy="646331"/>
          </a:xfrm>
          <a:prstGeom prst="rect">
            <a:avLst/>
          </a:prstGeom>
          <a:noFill/>
        </p:spPr>
        <p:txBody>
          <a:bodyPr wrap="square" rtlCol="0">
            <a:spAutoFit/>
          </a:bodyPr>
          <a:lstStyle/>
          <a:p>
            <a:r>
              <a:rPr lang="en-US" dirty="0">
                <a:hlinkClick r:id="rId5"/>
              </a:rPr>
              <a:t>Click here for YouTube</a:t>
            </a:r>
            <a:r>
              <a:rPr lang="en-US" dirty="0"/>
              <a:t> on Qigong; I did this one and remembered I sued to do this, It helped me</a:t>
            </a:r>
          </a:p>
        </p:txBody>
      </p:sp>
      <p:pic>
        <p:nvPicPr>
          <p:cNvPr id="1036" name="Picture 12">
            <a:extLst>
              <a:ext uri="{FF2B5EF4-FFF2-40B4-BE49-F238E27FC236}">
                <a16:creationId xmlns:a16="http://schemas.microsoft.com/office/drawing/2014/main" id="{0187EA7E-62B6-B742-A481-1B7321EA74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007" y="3488278"/>
            <a:ext cx="4093027" cy="22966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8AEA59-BEF7-D146-A650-A271B72FC332}"/>
              </a:ext>
            </a:extLst>
          </p:cNvPr>
          <p:cNvSpPr txBox="1"/>
          <p:nvPr/>
        </p:nvSpPr>
        <p:spPr>
          <a:xfrm>
            <a:off x="5426529" y="5776471"/>
            <a:ext cx="4239985" cy="369332"/>
          </a:xfrm>
          <a:prstGeom prst="rect">
            <a:avLst/>
          </a:prstGeom>
          <a:noFill/>
        </p:spPr>
        <p:txBody>
          <a:bodyPr wrap="square" rtlCol="0">
            <a:spAutoFit/>
          </a:bodyPr>
          <a:lstStyle/>
          <a:p>
            <a:r>
              <a:rPr lang="en-US" dirty="0">
                <a:hlinkClick r:id="rId7"/>
              </a:rPr>
              <a:t>Click here for YouTube </a:t>
            </a:r>
            <a:endParaRPr lang="en-US" dirty="0"/>
          </a:p>
        </p:txBody>
      </p:sp>
      <p:pic>
        <p:nvPicPr>
          <p:cNvPr id="14" name="Picture 14">
            <a:extLst>
              <a:ext uri="{FF2B5EF4-FFF2-40B4-BE49-F238E27FC236}">
                <a16:creationId xmlns:a16="http://schemas.microsoft.com/office/drawing/2014/main" id="{4AC4471D-78F1-424B-B836-F20F759DEB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192" y="874647"/>
            <a:ext cx="3099708" cy="17392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658ED2-A083-5142-B993-11BBC5E7AB3E}"/>
              </a:ext>
            </a:extLst>
          </p:cNvPr>
          <p:cNvSpPr txBox="1"/>
          <p:nvPr/>
        </p:nvSpPr>
        <p:spPr>
          <a:xfrm>
            <a:off x="887192" y="2698821"/>
            <a:ext cx="3390901" cy="923330"/>
          </a:xfrm>
          <a:prstGeom prst="rect">
            <a:avLst/>
          </a:prstGeom>
          <a:noFill/>
        </p:spPr>
        <p:txBody>
          <a:bodyPr wrap="square" rtlCol="0">
            <a:spAutoFit/>
          </a:bodyPr>
          <a:lstStyle/>
          <a:p>
            <a:r>
              <a:rPr lang="en-US" dirty="0"/>
              <a:t>I did this one and was able to sleep 5 hours instead of 1;</a:t>
            </a:r>
          </a:p>
          <a:p>
            <a:r>
              <a:rPr lang="en-US" dirty="0">
                <a:hlinkClick r:id="rId9"/>
              </a:rPr>
              <a:t>Click here for YouTube</a:t>
            </a:r>
            <a:endParaRPr lang="en-US" dirty="0"/>
          </a:p>
        </p:txBody>
      </p:sp>
    </p:spTree>
    <p:extLst>
      <p:ext uri="{BB962C8B-B14F-4D97-AF65-F5344CB8AC3E}">
        <p14:creationId xmlns:p14="http://schemas.microsoft.com/office/powerpoint/2010/main" val="955504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4C4ED6F-5033-B045-9897-A3C937556438}"/>
              </a:ext>
            </a:extLst>
          </p:cNvPr>
          <p:cNvPicPr>
            <a:picLocks noChangeAspect="1"/>
          </p:cNvPicPr>
          <p:nvPr/>
        </p:nvPicPr>
        <p:blipFill>
          <a:blip r:embed="rId2"/>
          <a:stretch>
            <a:fillRect/>
          </a:stretch>
        </p:blipFill>
        <p:spPr>
          <a:xfrm>
            <a:off x="2216196" y="3429000"/>
            <a:ext cx="7759607" cy="2403162"/>
          </a:xfrm>
          <a:prstGeom prst="rect">
            <a:avLst/>
          </a:prstGeom>
        </p:spPr>
      </p:pic>
      <p:sp>
        <p:nvSpPr>
          <p:cNvPr id="4" name="TextBox 3">
            <a:extLst>
              <a:ext uri="{FF2B5EF4-FFF2-40B4-BE49-F238E27FC236}">
                <a16:creationId xmlns:a16="http://schemas.microsoft.com/office/drawing/2014/main" id="{0B379D5E-2DA1-FD41-AC3E-5D0ED0DA8CE6}"/>
              </a:ext>
            </a:extLst>
          </p:cNvPr>
          <p:cNvSpPr txBox="1"/>
          <p:nvPr/>
        </p:nvSpPr>
        <p:spPr>
          <a:xfrm>
            <a:off x="2619777" y="2846692"/>
            <a:ext cx="2317482" cy="369332"/>
          </a:xfrm>
          <a:prstGeom prst="rect">
            <a:avLst/>
          </a:prstGeom>
          <a:noFill/>
        </p:spPr>
        <p:txBody>
          <a:bodyPr wrap="square" rtlCol="0">
            <a:spAutoFit/>
          </a:bodyPr>
          <a:lstStyle/>
          <a:p>
            <a:r>
              <a:rPr lang="en-US" dirty="0"/>
              <a:t>EGO-Consciousness</a:t>
            </a:r>
          </a:p>
        </p:txBody>
      </p:sp>
      <p:sp>
        <p:nvSpPr>
          <p:cNvPr id="5" name="TextBox 4">
            <a:extLst>
              <a:ext uri="{FF2B5EF4-FFF2-40B4-BE49-F238E27FC236}">
                <a16:creationId xmlns:a16="http://schemas.microsoft.com/office/drawing/2014/main" id="{74CD7A3D-D83E-6245-A3E9-BFC7552D3E60}"/>
              </a:ext>
            </a:extLst>
          </p:cNvPr>
          <p:cNvSpPr txBox="1"/>
          <p:nvPr/>
        </p:nvSpPr>
        <p:spPr>
          <a:xfrm>
            <a:off x="5231173" y="2842790"/>
            <a:ext cx="2317482" cy="369332"/>
          </a:xfrm>
          <a:prstGeom prst="rect">
            <a:avLst/>
          </a:prstGeom>
          <a:noFill/>
        </p:spPr>
        <p:txBody>
          <a:bodyPr wrap="square" rtlCol="0">
            <a:spAutoFit/>
          </a:bodyPr>
          <a:lstStyle/>
          <a:p>
            <a:r>
              <a:rPr lang="en-US" dirty="0"/>
              <a:t>ECO-Consciousness</a:t>
            </a:r>
          </a:p>
        </p:txBody>
      </p:sp>
      <p:sp>
        <p:nvSpPr>
          <p:cNvPr id="6" name="TextBox 5">
            <a:extLst>
              <a:ext uri="{FF2B5EF4-FFF2-40B4-BE49-F238E27FC236}">
                <a16:creationId xmlns:a16="http://schemas.microsoft.com/office/drawing/2014/main" id="{7C720C3C-CD64-DA40-8E77-D7F4A2B4590A}"/>
              </a:ext>
            </a:extLst>
          </p:cNvPr>
          <p:cNvSpPr txBox="1"/>
          <p:nvPr/>
        </p:nvSpPr>
        <p:spPr>
          <a:xfrm>
            <a:off x="7548654" y="2842790"/>
            <a:ext cx="3881345" cy="369332"/>
          </a:xfrm>
          <a:prstGeom prst="rect">
            <a:avLst/>
          </a:prstGeom>
          <a:noFill/>
        </p:spPr>
        <p:txBody>
          <a:bodyPr wrap="square" rtlCol="0">
            <a:spAutoFit/>
          </a:bodyPr>
          <a:lstStyle/>
          <a:p>
            <a:r>
              <a:rPr lang="en-US" dirty="0"/>
              <a:t>Heart of Care-Consciousness</a:t>
            </a:r>
          </a:p>
        </p:txBody>
      </p:sp>
      <p:sp>
        <p:nvSpPr>
          <p:cNvPr id="2" name="TextBox 1">
            <a:extLst>
              <a:ext uri="{FF2B5EF4-FFF2-40B4-BE49-F238E27FC236}">
                <a16:creationId xmlns:a16="http://schemas.microsoft.com/office/drawing/2014/main" id="{6BF7F6B2-74C3-9D4F-8141-7BB343354BFF}"/>
              </a:ext>
            </a:extLst>
          </p:cNvPr>
          <p:cNvSpPr txBox="1"/>
          <p:nvPr/>
        </p:nvSpPr>
        <p:spPr>
          <a:xfrm>
            <a:off x="805542" y="549137"/>
            <a:ext cx="10580913" cy="2185214"/>
          </a:xfrm>
          <a:prstGeom prst="rect">
            <a:avLst/>
          </a:prstGeom>
          <a:noFill/>
        </p:spPr>
        <p:txBody>
          <a:bodyPr wrap="square" rtlCol="0">
            <a:spAutoFit/>
          </a:bodyPr>
          <a:lstStyle/>
          <a:p>
            <a:r>
              <a:rPr lang="en-US" sz="2800" dirty="0"/>
              <a:t>See </a:t>
            </a:r>
            <a:r>
              <a:rPr lang="en-US" sz="2800" dirty="0">
                <a:hlinkClick r:id="rId3"/>
              </a:rPr>
              <a:t>https://enthinkment.com</a:t>
            </a:r>
            <a:r>
              <a:rPr lang="en-US" sz="2800" dirty="0"/>
              <a:t> </a:t>
            </a:r>
            <a:r>
              <a:rPr lang="en-US" dirty="0"/>
              <a:t>for more on ways you can change your consciousness about prostate cancer.</a:t>
            </a:r>
          </a:p>
          <a:p>
            <a:endParaRPr lang="en-US" dirty="0"/>
          </a:p>
          <a:p>
            <a:r>
              <a:rPr lang="en-US" dirty="0"/>
              <a:t>We are always thinking about something. Ego makes everything about us. Eco-consciousness, humans are one of many species on the planet.  </a:t>
            </a:r>
          </a:p>
          <a:p>
            <a:endParaRPr lang="en-US" dirty="0"/>
          </a:p>
          <a:p>
            <a:r>
              <a:rPr lang="en-US" dirty="0"/>
              <a:t>Heart of care-consciousness is about being stewards of all life on this planet</a:t>
            </a:r>
          </a:p>
        </p:txBody>
      </p:sp>
    </p:spTree>
    <p:extLst>
      <p:ext uri="{BB962C8B-B14F-4D97-AF65-F5344CB8AC3E}">
        <p14:creationId xmlns:p14="http://schemas.microsoft.com/office/powerpoint/2010/main" val="351248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3E42676-838D-5548-9830-A560DD18A624}"/>
              </a:ext>
            </a:extLst>
          </p:cNvPr>
          <p:cNvPicPr>
            <a:picLocks noChangeAspect="1"/>
          </p:cNvPicPr>
          <p:nvPr/>
        </p:nvPicPr>
        <p:blipFill>
          <a:blip r:embed="rId2"/>
          <a:stretch>
            <a:fillRect/>
          </a:stretch>
        </p:blipFill>
        <p:spPr>
          <a:xfrm>
            <a:off x="6096000" y="753743"/>
            <a:ext cx="4899343" cy="5222054"/>
          </a:xfrm>
          <a:prstGeom prst="rect">
            <a:avLst/>
          </a:prstGeom>
        </p:spPr>
      </p:pic>
      <p:sp>
        <p:nvSpPr>
          <p:cNvPr id="4" name="TextBox 3">
            <a:extLst>
              <a:ext uri="{FF2B5EF4-FFF2-40B4-BE49-F238E27FC236}">
                <a16:creationId xmlns:a16="http://schemas.microsoft.com/office/drawing/2014/main" id="{7A1637C9-D7AE-F24B-8D6F-E3EA4D6A3860}"/>
              </a:ext>
            </a:extLst>
          </p:cNvPr>
          <p:cNvSpPr txBox="1"/>
          <p:nvPr/>
        </p:nvSpPr>
        <p:spPr>
          <a:xfrm>
            <a:off x="914400" y="936580"/>
            <a:ext cx="5181600" cy="4370427"/>
          </a:xfrm>
          <a:prstGeom prst="rect">
            <a:avLst/>
          </a:prstGeom>
          <a:noFill/>
        </p:spPr>
        <p:txBody>
          <a:bodyPr wrap="square" rtlCol="0">
            <a:spAutoFit/>
          </a:bodyPr>
          <a:lstStyle/>
          <a:p>
            <a:r>
              <a:rPr lang="en-US" sz="3200" dirty="0"/>
              <a:t>I am making sense of my own prostate cancer with E1 Pondy, how to think about it; E2 Weick it’s enactment sensemaking; and QS, the quantum storytelling of Charles Sanders Peirce </a:t>
            </a:r>
          </a:p>
          <a:p>
            <a:endParaRPr lang="en-US" dirty="0"/>
          </a:p>
          <a:p>
            <a:endParaRPr lang="en-US" dirty="0"/>
          </a:p>
          <a:p>
            <a:r>
              <a:rPr lang="en-US" dirty="0"/>
              <a:t>I will elaborate this in what follows</a:t>
            </a:r>
          </a:p>
        </p:txBody>
      </p:sp>
    </p:spTree>
    <p:extLst>
      <p:ext uri="{BB962C8B-B14F-4D97-AF65-F5344CB8AC3E}">
        <p14:creationId xmlns:p14="http://schemas.microsoft.com/office/powerpoint/2010/main" val="379704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0FA9CB-9F1F-CB4F-B56B-77F58CF8ED46}"/>
              </a:ext>
            </a:extLst>
          </p:cNvPr>
          <p:cNvSpPr txBox="1"/>
          <p:nvPr/>
        </p:nvSpPr>
        <p:spPr>
          <a:xfrm>
            <a:off x="669701" y="522692"/>
            <a:ext cx="6529589" cy="5909310"/>
          </a:xfrm>
          <a:prstGeom prst="rect">
            <a:avLst/>
          </a:prstGeom>
          <a:noFill/>
        </p:spPr>
        <p:txBody>
          <a:bodyPr wrap="square" rtlCol="0">
            <a:spAutoFit/>
          </a:bodyPr>
          <a:lstStyle/>
          <a:p>
            <a:r>
              <a:rPr lang="en-US" dirty="0"/>
              <a:t>My Mentor Louis Ralph Pondy, invited me to think differently and like Dewey (1910), trained me in ‘How to Think’ something outside of five senses.  Pondy, the Leaping Thinker, died at age 49 before I could ask “What is Called Thinking” (Heidegger)?</a:t>
            </a:r>
          </a:p>
          <a:p>
            <a:endParaRPr lang="en-US" dirty="0"/>
          </a:p>
          <a:p>
            <a:r>
              <a:rPr lang="en-US" dirty="0"/>
              <a:t>Pondy and I wanted to ‘Bring Mind Back’ into Weick’s ‘enactment-sensemaking, which has the motto: Enactment not Enthinkment. </a:t>
            </a:r>
          </a:p>
          <a:p>
            <a:endParaRPr lang="en-US" dirty="0"/>
          </a:p>
          <a:p>
            <a:r>
              <a:rPr lang="en-US" dirty="0"/>
              <a:t>The Quantum Storytelling changes how we do acts of Enthinkment and Enactment.  For Horkheimer and Adorno, Enlightenment Thinking changed How We Think, by Disenchantment &amp; Deymythologizing, in order to progress Domination of Nature.</a:t>
            </a:r>
          </a:p>
          <a:p>
            <a:endParaRPr lang="en-US" dirty="0"/>
          </a:p>
          <a:p>
            <a:r>
              <a:rPr lang="en-US" dirty="0"/>
              <a:t>John Dewey (1929) inspired by Quantum Physics, took an ontological turn to Think Differently.</a:t>
            </a:r>
          </a:p>
          <a:p>
            <a:endParaRPr lang="en-US" dirty="0"/>
          </a:p>
          <a:p>
            <a:r>
              <a:rPr lang="en-US" dirty="0"/>
              <a:t>Slavoj Žižek combines psychoanalytic with Hegel, to ask for a dialectic in Barad’s (2007) intra-activity of materiality </a:t>
            </a:r>
            <a:r>
              <a:rPr lang="en-US" i="1" dirty="0"/>
              <a:t>with </a:t>
            </a:r>
            <a:r>
              <a:rPr lang="en-US" dirty="0"/>
              <a:t>discourse (aka, agential realism) which has no dialectic, and is the neither-nor.</a:t>
            </a:r>
          </a:p>
          <a:p>
            <a:endParaRPr lang="en-US" dirty="0"/>
          </a:p>
          <a:p>
            <a:r>
              <a:rPr lang="en-US" dirty="0"/>
              <a:t>We ask what’s the ‘true storytelling’ in all this?</a:t>
            </a:r>
          </a:p>
        </p:txBody>
      </p:sp>
      <p:pic>
        <p:nvPicPr>
          <p:cNvPr id="8" name="Picture 7">
            <a:extLst>
              <a:ext uri="{FF2B5EF4-FFF2-40B4-BE49-F238E27FC236}">
                <a16:creationId xmlns:a16="http://schemas.microsoft.com/office/drawing/2014/main" id="{33EFC03C-27C9-C644-83F3-E06394A76CF0}"/>
              </a:ext>
            </a:extLst>
          </p:cNvPr>
          <p:cNvPicPr>
            <a:picLocks noChangeAspect="1"/>
          </p:cNvPicPr>
          <p:nvPr/>
        </p:nvPicPr>
        <p:blipFill rotWithShape="1">
          <a:blip r:embed="rId2"/>
          <a:srcRect l="26098" t="24524" r="27684" b="31667"/>
          <a:stretch/>
        </p:blipFill>
        <p:spPr>
          <a:xfrm>
            <a:off x="7108218" y="60031"/>
            <a:ext cx="4980214" cy="6737938"/>
          </a:xfrm>
          <a:prstGeom prst="rect">
            <a:avLst/>
          </a:prstGeom>
        </p:spPr>
      </p:pic>
    </p:spTree>
    <p:extLst>
      <p:ext uri="{BB962C8B-B14F-4D97-AF65-F5344CB8AC3E}">
        <p14:creationId xmlns:p14="http://schemas.microsoft.com/office/powerpoint/2010/main" val="382959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0FA9CB-9F1F-CB4F-B56B-77F58CF8ED46}"/>
              </a:ext>
            </a:extLst>
          </p:cNvPr>
          <p:cNvSpPr txBox="1"/>
          <p:nvPr/>
        </p:nvSpPr>
        <p:spPr>
          <a:xfrm>
            <a:off x="669701" y="522692"/>
            <a:ext cx="6529589" cy="5632311"/>
          </a:xfrm>
          <a:prstGeom prst="rect">
            <a:avLst/>
          </a:prstGeom>
          <a:noFill/>
        </p:spPr>
        <p:txBody>
          <a:bodyPr wrap="square" rtlCol="0">
            <a:spAutoFit/>
          </a:bodyPr>
          <a:lstStyle/>
          <a:p>
            <a:r>
              <a:rPr lang="en-US" dirty="0"/>
              <a:t>To the Point of Enthinkment Circle</a:t>
            </a:r>
          </a:p>
          <a:p>
            <a:r>
              <a:rPr lang="en-US" dirty="0"/>
              <a:t>What to do about prostate cancer? How to think about it?  What is the thinking about it? I follow John Dewey, that more is going on than the five senses of sensemaking enactment can comprehend.</a:t>
            </a:r>
          </a:p>
          <a:p>
            <a:endParaRPr lang="en-US" dirty="0"/>
          </a:p>
          <a:p>
            <a:r>
              <a:rPr lang="en-US" dirty="0"/>
              <a:t>I look to quantum storytelling (QS) for how it changes how to think about prostate cancer and what sense to make of it by my senses.</a:t>
            </a:r>
          </a:p>
          <a:p>
            <a:endParaRPr lang="en-US" dirty="0"/>
          </a:p>
          <a:p>
            <a:r>
              <a:rPr lang="en-US" dirty="0"/>
              <a:t>Here is the thing, the Enlightenment Thinking had Disenchanted life, while bringing in medical technologies.  I am a shamanic practitioner, a myth-maker, a ‘spirit seer’.  Enlightenment combines with the Culture Industry to disenchant Nature, Shamans, and natural approaches.  The claim is its progress over myth, but does medicine examine critically its own myth-making?</a:t>
            </a:r>
          </a:p>
          <a:p>
            <a:endParaRPr lang="en-US" dirty="0"/>
          </a:p>
          <a:p>
            <a:r>
              <a:rPr lang="en-US" dirty="0"/>
              <a:t>Several kinds of Quantum Physics are contending: (1) Dewey (1929) followed Heisenberg’s Principle of Indeterminacy, (2) Barad (2007) followed Neils Bohr, (3) Žižek (2014) wants to bring the dialectic back in; (4) Horkheimer &amp; Adorno (1940) concludes the dialectic after disenchantment is not the same anymore.</a:t>
            </a:r>
          </a:p>
        </p:txBody>
      </p:sp>
      <p:pic>
        <p:nvPicPr>
          <p:cNvPr id="8" name="Picture 7">
            <a:extLst>
              <a:ext uri="{FF2B5EF4-FFF2-40B4-BE49-F238E27FC236}">
                <a16:creationId xmlns:a16="http://schemas.microsoft.com/office/drawing/2014/main" id="{33EFC03C-27C9-C644-83F3-E06394A76CF0}"/>
              </a:ext>
            </a:extLst>
          </p:cNvPr>
          <p:cNvPicPr>
            <a:picLocks noChangeAspect="1"/>
          </p:cNvPicPr>
          <p:nvPr/>
        </p:nvPicPr>
        <p:blipFill rotWithShape="1">
          <a:blip r:embed="rId2"/>
          <a:srcRect l="26098" t="24524" r="27684" b="31667"/>
          <a:stretch/>
        </p:blipFill>
        <p:spPr>
          <a:xfrm>
            <a:off x="7108218" y="60031"/>
            <a:ext cx="4980214" cy="6737938"/>
          </a:xfrm>
          <a:prstGeom prst="rect">
            <a:avLst/>
          </a:prstGeom>
        </p:spPr>
      </p:pic>
    </p:spTree>
    <p:extLst>
      <p:ext uri="{BB962C8B-B14F-4D97-AF65-F5344CB8AC3E}">
        <p14:creationId xmlns:p14="http://schemas.microsoft.com/office/powerpoint/2010/main" val="87726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0FA9CB-9F1F-CB4F-B56B-77F58CF8ED46}"/>
              </a:ext>
            </a:extLst>
          </p:cNvPr>
          <p:cNvSpPr txBox="1"/>
          <p:nvPr/>
        </p:nvSpPr>
        <p:spPr>
          <a:xfrm>
            <a:off x="669701" y="522692"/>
            <a:ext cx="6529589" cy="5232202"/>
          </a:xfrm>
          <a:prstGeom prst="rect">
            <a:avLst/>
          </a:prstGeom>
          <a:noFill/>
        </p:spPr>
        <p:txBody>
          <a:bodyPr wrap="square" rtlCol="0">
            <a:spAutoFit/>
          </a:bodyPr>
          <a:lstStyle/>
          <a:p>
            <a:r>
              <a:rPr lang="en-US" dirty="0"/>
              <a:t>To the Point of Enthinkment Circle is to study all of the triadic including what’s true.</a:t>
            </a:r>
          </a:p>
          <a:p>
            <a:endParaRPr lang="en-US" dirty="0"/>
          </a:p>
          <a:p>
            <a:r>
              <a:rPr lang="en-US" sz="2000" dirty="0"/>
              <a:t>In other words, prostate cancer once a part of nature, treated by the shaman, not in the age of Enlightenment, its treated by medical technology, and the Culture Industry has its own way of thinking and making sense of prostate cancer.  Horkheimer calls all this a phantasmagoria, meaning you can not think away or enact away, psychoanalytic role in Quantum Storytelling.</a:t>
            </a:r>
          </a:p>
          <a:p>
            <a:endParaRPr lang="en-US" sz="2000" dirty="0"/>
          </a:p>
          <a:p>
            <a:r>
              <a:rPr lang="en-US" sz="2000" dirty="0"/>
              <a:t>What’s true storytelling?  The return of Enchantment to E1 and E2.</a:t>
            </a:r>
          </a:p>
          <a:p>
            <a:endParaRPr lang="en-US" sz="2000" dirty="0"/>
          </a:p>
          <a:p>
            <a:r>
              <a:rPr lang="en-US" sz="2000" dirty="0"/>
              <a:t>According to the observer effect, how I think about prostate cancer affects the quantum energy field of my body, and its not all about the technologies, the apparatus medical industry brings to bear.</a:t>
            </a:r>
          </a:p>
        </p:txBody>
      </p:sp>
      <p:pic>
        <p:nvPicPr>
          <p:cNvPr id="8" name="Picture 7">
            <a:extLst>
              <a:ext uri="{FF2B5EF4-FFF2-40B4-BE49-F238E27FC236}">
                <a16:creationId xmlns:a16="http://schemas.microsoft.com/office/drawing/2014/main" id="{33EFC03C-27C9-C644-83F3-E06394A76CF0}"/>
              </a:ext>
            </a:extLst>
          </p:cNvPr>
          <p:cNvPicPr>
            <a:picLocks noChangeAspect="1"/>
          </p:cNvPicPr>
          <p:nvPr/>
        </p:nvPicPr>
        <p:blipFill rotWithShape="1">
          <a:blip r:embed="rId2"/>
          <a:srcRect l="26098" t="24524" r="27684" b="31667"/>
          <a:stretch/>
        </p:blipFill>
        <p:spPr>
          <a:xfrm>
            <a:off x="7108218" y="60031"/>
            <a:ext cx="4980214" cy="6737938"/>
          </a:xfrm>
          <a:prstGeom prst="rect">
            <a:avLst/>
          </a:prstGeom>
        </p:spPr>
      </p:pic>
    </p:spTree>
    <p:extLst>
      <p:ext uri="{BB962C8B-B14F-4D97-AF65-F5344CB8AC3E}">
        <p14:creationId xmlns:p14="http://schemas.microsoft.com/office/powerpoint/2010/main" val="2498633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ferences in Prostate cancer epidemiology - The Lancet">
            <a:extLst>
              <a:ext uri="{FF2B5EF4-FFF2-40B4-BE49-F238E27FC236}">
                <a16:creationId xmlns:a16="http://schemas.microsoft.com/office/drawing/2014/main" id="{18D01F13-51B1-2B4C-B887-298821202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521" y="1147535"/>
            <a:ext cx="4533900" cy="4889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C117B-6513-7447-82AB-06B1B1E7D802}"/>
              </a:ext>
            </a:extLst>
          </p:cNvPr>
          <p:cNvSpPr txBox="1"/>
          <p:nvPr/>
        </p:nvSpPr>
        <p:spPr>
          <a:xfrm>
            <a:off x="963386" y="914400"/>
            <a:ext cx="5470071" cy="3139321"/>
          </a:xfrm>
          <a:prstGeom prst="rect">
            <a:avLst/>
          </a:prstGeom>
          <a:noFill/>
        </p:spPr>
        <p:txBody>
          <a:bodyPr wrap="square" rtlCol="0">
            <a:spAutoFit/>
          </a:bodyPr>
          <a:lstStyle/>
          <a:p>
            <a:r>
              <a:rPr lang="en-US" b="1" dirty="0"/>
              <a:t>I turned 74 December 2021. </a:t>
            </a:r>
          </a:p>
          <a:p>
            <a:r>
              <a:rPr lang="en-US" b="1" dirty="0"/>
              <a:t>I am grateful prostate cancer did not arrive in my life 25 years ago.  Now I think about it.</a:t>
            </a:r>
          </a:p>
          <a:p>
            <a:endParaRPr lang="en-US" b="1" dirty="0"/>
          </a:p>
          <a:p>
            <a:r>
              <a:rPr lang="en-US" b="1" dirty="0"/>
              <a:t>I am grateful that I had a score in my blood and urine tests, that alerted me now, instead of later, what I have not been thinking.</a:t>
            </a:r>
          </a:p>
          <a:p>
            <a:endParaRPr lang="en-US" b="1" dirty="0"/>
          </a:p>
          <a:p>
            <a:endParaRPr lang="en-US" b="1" dirty="0"/>
          </a:p>
          <a:p>
            <a:r>
              <a:rPr lang="en-US" b="1" dirty="0"/>
              <a:t>It goes without saying, my doctorate is in storytelling, not medicine, so get a second opinion</a:t>
            </a:r>
          </a:p>
        </p:txBody>
      </p:sp>
      <p:sp>
        <p:nvSpPr>
          <p:cNvPr id="4" name="TextBox 3">
            <a:extLst>
              <a:ext uri="{FF2B5EF4-FFF2-40B4-BE49-F238E27FC236}">
                <a16:creationId xmlns:a16="http://schemas.microsoft.com/office/drawing/2014/main" id="{7402D01A-3202-9B4E-AE47-019AEE7B1963}"/>
              </a:ext>
            </a:extLst>
          </p:cNvPr>
          <p:cNvSpPr txBox="1"/>
          <p:nvPr/>
        </p:nvSpPr>
        <p:spPr>
          <a:xfrm>
            <a:off x="7848600" y="815397"/>
            <a:ext cx="3820885" cy="369332"/>
          </a:xfrm>
          <a:prstGeom prst="rect">
            <a:avLst/>
          </a:prstGeom>
          <a:noFill/>
        </p:spPr>
        <p:txBody>
          <a:bodyPr wrap="square" rtlCol="0">
            <a:spAutoFit/>
          </a:bodyPr>
          <a:lstStyle/>
          <a:p>
            <a:r>
              <a:rPr lang="en-US" dirty="0"/>
              <a:t>Incidence of prostate cancer and age</a:t>
            </a:r>
          </a:p>
        </p:txBody>
      </p:sp>
    </p:spTree>
    <p:extLst>
      <p:ext uri="{BB962C8B-B14F-4D97-AF65-F5344CB8AC3E}">
        <p14:creationId xmlns:p14="http://schemas.microsoft.com/office/powerpoint/2010/main" val="13844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FE35FEE-5D3D-DB48-AC30-1EF6B17B5878}"/>
              </a:ext>
            </a:extLst>
          </p:cNvPr>
          <p:cNvPicPr>
            <a:picLocks noChangeAspect="1"/>
          </p:cNvPicPr>
          <p:nvPr/>
        </p:nvPicPr>
        <p:blipFill rotWithShape="1">
          <a:blip r:embed="rId2"/>
          <a:srcRect b="15901"/>
          <a:stretch/>
        </p:blipFill>
        <p:spPr>
          <a:xfrm>
            <a:off x="4410155" y="938893"/>
            <a:ext cx="7062849" cy="4188278"/>
          </a:xfrm>
          <a:prstGeom prst="rect">
            <a:avLst/>
          </a:prstGeom>
        </p:spPr>
      </p:pic>
      <p:sp>
        <p:nvSpPr>
          <p:cNvPr id="2" name="TextBox 1">
            <a:extLst>
              <a:ext uri="{FF2B5EF4-FFF2-40B4-BE49-F238E27FC236}">
                <a16:creationId xmlns:a16="http://schemas.microsoft.com/office/drawing/2014/main" id="{82C30189-1548-2641-808C-461C8F39AF9D}"/>
              </a:ext>
            </a:extLst>
          </p:cNvPr>
          <p:cNvSpPr txBox="1"/>
          <p:nvPr/>
        </p:nvSpPr>
        <p:spPr>
          <a:xfrm>
            <a:off x="1028700" y="1545465"/>
            <a:ext cx="3381455" cy="3046988"/>
          </a:xfrm>
          <a:prstGeom prst="rect">
            <a:avLst/>
          </a:prstGeom>
          <a:noFill/>
        </p:spPr>
        <p:txBody>
          <a:bodyPr wrap="square" rtlCol="0">
            <a:spAutoFit/>
          </a:bodyPr>
          <a:lstStyle/>
          <a:p>
            <a:r>
              <a:rPr lang="en-US" sz="2400" b="1" dirty="0"/>
              <a:t>Some True Storytelling</a:t>
            </a:r>
          </a:p>
          <a:p>
            <a:endParaRPr lang="en-US" sz="2400" b="1" dirty="0"/>
          </a:p>
          <a:p>
            <a:r>
              <a:rPr lang="en-US" sz="2400" b="1" dirty="0"/>
              <a:t>Mine apparently looks like one on the right</a:t>
            </a:r>
          </a:p>
          <a:p>
            <a:endParaRPr lang="en-US" sz="2400" b="1" dirty="0"/>
          </a:p>
          <a:p>
            <a:r>
              <a:rPr lang="en-US" sz="2400" b="1" dirty="0"/>
              <a:t>I know it’s what’s true because I go to pee every hour or sooner,</a:t>
            </a:r>
          </a:p>
        </p:txBody>
      </p:sp>
    </p:spTree>
    <p:extLst>
      <p:ext uri="{BB962C8B-B14F-4D97-AF65-F5344CB8AC3E}">
        <p14:creationId xmlns:p14="http://schemas.microsoft.com/office/powerpoint/2010/main" val="50172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state Cancer Stages &amp;amp; Options | Urology Associates | CO">
            <a:extLst>
              <a:ext uri="{FF2B5EF4-FFF2-40B4-BE49-F238E27FC236}">
                <a16:creationId xmlns:a16="http://schemas.microsoft.com/office/drawing/2014/main" id="{E07B9405-5CF8-FA4C-82C2-7EA3339F0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421" y="669471"/>
            <a:ext cx="6469563" cy="55190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D7FA13-9F87-6741-9996-126B5B1EF60D}"/>
              </a:ext>
            </a:extLst>
          </p:cNvPr>
          <p:cNvSpPr txBox="1"/>
          <p:nvPr/>
        </p:nvSpPr>
        <p:spPr>
          <a:xfrm>
            <a:off x="832757" y="1126671"/>
            <a:ext cx="4131129" cy="2677656"/>
          </a:xfrm>
          <a:prstGeom prst="rect">
            <a:avLst/>
          </a:prstGeom>
          <a:noFill/>
        </p:spPr>
        <p:txBody>
          <a:bodyPr wrap="square" rtlCol="0">
            <a:spAutoFit/>
          </a:bodyPr>
          <a:lstStyle/>
          <a:p>
            <a:r>
              <a:rPr lang="en-US" sz="2400" b="1" dirty="0"/>
              <a:t>On Wednesday, Feb 2</a:t>
            </a:r>
            <a:r>
              <a:rPr lang="en-US" sz="2400" b="1" baseline="30000" dirty="0"/>
              <a:t>nd</a:t>
            </a:r>
            <a:r>
              <a:rPr lang="en-US" sz="2400" b="1" dirty="0"/>
              <a:t>, 2022, the specialist doctor will give results of local scan (iodine injection) and the gamma scan (radiation) that can set off border patrol alarms for next 4 days.</a:t>
            </a:r>
          </a:p>
        </p:txBody>
      </p:sp>
    </p:spTree>
    <p:extLst>
      <p:ext uri="{BB962C8B-B14F-4D97-AF65-F5344CB8AC3E}">
        <p14:creationId xmlns:p14="http://schemas.microsoft.com/office/powerpoint/2010/main" val="1510681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1362</TotalTime>
  <Words>1275</Words>
  <Application>Microsoft Macintosh PowerPoint</Application>
  <PresentationFormat>Widescreen</PresentationFormat>
  <Paragraphs>92</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Garamond</vt:lpstr>
      <vt:lpstr>Organic</vt:lpstr>
      <vt:lpstr>A ‘True Storytelling’ about Prostate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Prostate Cancer about Diet</vt:lpstr>
      <vt:lpstr>PowerPoint Presentation</vt:lpstr>
      <vt:lpstr>PowerPoint Presentation</vt:lpstr>
      <vt:lpstr>PowerPoint Presentation</vt:lpstr>
      <vt:lpstr>PowerPoint Presentation</vt:lpstr>
      <vt:lpstr>Can Prostate Cancer be affected by Movement of the Body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about Prostrate Cancer</dc:title>
  <dc:creator>David Boje</dc:creator>
  <cp:lastModifiedBy>David Boje</cp:lastModifiedBy>
  <cp:revision>12</cp:revision>
  <dcterms:created xsi:type="dcterms:W3CDTF">2022-01-30T16:57:41Z</dcterms:created>
  <dcterms:modified xsi:type="dcterms:W3CDTF">2022-02-02T17:43:25Z</dcterms:modified>
</cp:coreProperties>
</file>