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44"/>
  </p:notesMasterIdLst>
  <p:sldIdLst>
    <p:sldId id="256" r:id="rId2"/>
    <p:sldId id="276" r:id="rId3"/>
    <p:sldId id="274" r:id="rId4"/>
    <p:sldId id="266" r:id="rId5"/>
    <p:sldId id="297" r:id="rId6"/>
    <p:sldId id="298" r:id="rId7"/>
    <p:sldId id="296" r:id="rId8"/>
    <p:sldId id="295" r:id="rId9"/>
    <p:sldId id="258" r:id="rId10"/>
    <p:sldId id="286" r:id="rId11"/>
    <p:sldId id="291" r:id="rId12"/>
    <p:sldId id="268" r:id="rId13"/>
    <p:sldId id="285" r:id="rId14"/>
    <p:sldId id="294" r:id="rId15"/>
    <p:sldId id="292" r:id="rId16"/>
    <p:sldId id="293" r:id="rId17"/>
    <p:sldId id="259" r:id="rId18"/>
    <p:sldId id="273" r:id="rId19"/>
    <p:sldId id="299" r:id="rId20"/>
    <p:sldId id="257" r:id="rId21"/>
    <p:sldId id="265" r:id="rId22"/>
    <p:sldId id="260" r:id="rId23"/>
    <p:sldId id="261" r:id="rId24"/>
    <p:sldId id="277" r:id="rId25"/>
    <p:sldId id="301" r:id="rId26"/>
    <p:sldId id="281" r:id="rId27"/>
    <p:sldId id="264" r:id="rId28"/>
    <p:sldId id="262" r:id="rId29"/>
    <p:sldId id="263" r:id="rId30"/>
    <p:sldId id="282" r:id="rId31"/>
    <p:sldId id="284" r:id="rId32"/>
    <p:sldId id="283" r:id="rId33"/>
    <p:sldId id="267" r:id="rId34"/>
    <p:sldId id="269" r:id="rId35"/>
    <p:sldId id="275" r:id="rId36"/>
    <p:sldId id="278" r:id="rId37"/>
    <p:sldId id="280" r:id="rId38"/>
    <p:sldId id="279" r:id="rId39"/>
    <p:sldId id="270" r:id="rId40"/>
    <p:sldId id="271" r:id="rId41"/>
    <p:sldId id="272" r:id="rId42"/>
    <p:sldId id="30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2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03"/>
    <p:restoredTop sz="94637"/>
  </p:normalViewPr>
  <p:slideViewPr>
    <p:cSldViewPr snapToGrid="0" snapToObjects="1">
      <p:cViewPr varScale="1">
        <p:scale>
          <a:sx n="79" d="100"/>
          <a:sy n="79" d="100"/>
        </p:scale>
        <p:origin x="19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9F8E4-5B35-9548-A353-106FEB59B213}" type="datetimeFigureOut">
              <a:rPr lang="en-US" smtClean="0"/>
              <a:t>5/18/22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8E477-C3BE-064D-9553-26CF2AA49407}" type="slidenum">
              <a:rPr lang="en-US" smtClean="0"/>
              <a:t>‹#›</a:t>
            </a:fld>
            <a:endParaRPr lang="en-US"/>
          </a:p>
        </p:txBody>
      </p:sp>
    </p:spTree>
    <p:extLst>
      <p:ext uri="{BB962C8B-B14F-4D97-AF65-F5344CB8AC3E}">
        <p14:creationId xmlns:p14="http://schemas.microsoft.com/office/powerpoint/2010/main" val="832643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8E477-C3BE-064D-9553-26CF2AA49407}" type="slidenum">
              <a:rPr lang="en-US" smtClean="0"/>
              <a:t>2</a:t>
            </a:fld>
            <a:endParaRPr lang="en-US"/>
          </a:p>
        </p:txBody>
      </p:sp>
    </p:spTree>
    <p:extLst>
      <p:ext uri="{BB962C8B-B14F-4D97-AF65-F5344CB8AC3E}">
        <p14:creationId xmlns:p14="http://schemas.microsoft.com/office/powerpoint/2010/main" val="251915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Boje, David M. (2001) Chapter 7: Spectacle and Inter-Spectacle in The Matrix and Organization Theory. In Parker, Martin, Geoff Lightfoot, Matthew Higgins and Warren Smith (eds.) Science Fiction and Organization, London: Routledge. pp. 101-122. </a:t>
            </a:r>
          </a:p>
        </p:txBody>
      </p:sp>
      <p:sp>
        <p:nvSpPr>
          <p:cNvPr id="4" name="Slide Number Placeholder 3"/>
          <p:cNvSpPr>
            <a:spLocks noGrp="1"/>
          </p:cNvSpPr>
          <p:nvPr>
            <p:ph type="sldNum" sz="quarter" idx="5"/>
          </p:nvPr>
        </p:nvSpPr>
        <p:spPr/>
        <p:txBody>
          <a:bodyPr/>
          <a:lstStyle/>
          <a:p>
            <a:fld id="{0368E477-C3BE-064D-9553-26CF2AA49407}" type="slidenum">
              <a:rPr lang="en-US" smtClean="0"/>
              <a:t>3</a:t>
            </a:fld>
            <a:endParaRPr lang="en-US"/>
          </a:p>
        </p:txBody>
      </p:sp>
    </p:spTree>
    <p:extLst>
      <p:ext uri="{BB962C8B-B14F-4D97-AF65-F5344CB8AC3E}">
        <p14:creationId xmlns:p14="http://schemas.microsoft.com/office/powerpoint/2010/main" val="118845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426670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Helvetica Neue Light" panose="020B0402040204020203" pitchFamily="34" charset="0"/>
                <a:ea typeface="Helvetica Neue" panose="020B0502040204020203" pitchFamily="34" charset="0"/>
                <a:cs typeface="Helvetica Neue Light" panose="020B0402040204020203" pitchFamily="34" charset="0"/>
              </a:rPr>
              <a:t>Bakhtin was a Russian philosopher, literary critic and scholar who worked on literary theory, ethics, and the philosophy of language. Although Bakhtin was active in the debates on aesthetics and literature that took place in the Soviet Union in the 1920s, his distinctive position did not become well known until he was rediscovered by Russian scholars in 1960s and became translated into English in 1980s and 1990’s</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495332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201942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15</a:t>
            </a:fld>
            <a:endParaRPr lang="en-US"/>
          </a:p>
        </p:txBody>
      </p:sp>
    </p:spTree>
    <p:extLst>
      <p:ext uri="{BB962C8B-B14F-4D97-AF65-F5344CB8AC3E}">
        <p14:creationId xmlns:p14="http://schemas.microsoft.com/office/powerpoint/2010/main" val="914488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5E16406B-CC45-8442-A26E-9A5559E9C1B9}" type="datetime1">
              <a:rPr lang="en-US" smtClean="0"/>
              <a:t>5/18/22</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86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559D167A-5BEF-924E-BF30-10844797B523}" type="datetime1">
              <a:rPr lang="en-US" smtClean="0"/>
              <a:t>5/18/22</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844611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BD47B-C187-494C-812F-46BE0040B915}"/>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16215D91-A16F-7A4F-B696-7A94016AFD91}" type="datetime1">
              <a:rPr lang="en-US" smtClean="0"/>
              <a:t>5/18/22</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041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4E286879-52E8-1647-AC67-8E5AB44D44EC}" type="datetime1">
              <a:rPr lang="en-US" smtClean="0"/>
              <a:t>5/18/22</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69155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F96E06E4-03CE-A341-84B3-4CE454303D72}" type="datetime1">
              <a:rPr lang="en-US" smtClean="0"/>
              <a:t>5/18/22</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40778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CBDF51F5-8E9D-1B4D-8A0D-67DE37B4D6FD}" type="datetime1">
              <a:rPr lang="en-US" smtClean="0"/>
              <a:t>5/18/22</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88864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4AA536-072F-4374-926E-17E038EC7E98}"/>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EC81EE11-6B07-B147-BF72-907205C1DE1F}" type="datetime1">
              <a:rPr lang="en-US" smtClean="0"/>
              <a:t>5/18/22</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39982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191E6AAC-0EFD-8445-ABD7-8A9D72D06FD1}" type="datetime1">
              <a:rPr lang="en-US" smtClean="0"/>
              <a:t>5/18/22</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3474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2F3E2130-9EF5-7347-8E24-6820576373E1}" type="datetime1">
              <a:rPr lang="en-US" smtClean="0"/>
              <a:t>5/18/22</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101760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D7BAC89A-1EE7-BA45-BE9F-3A4A78DA2620}" type="datetime1">
              <a:rPr lang="en-US" smtClean="0"/>
              <a:t>5/18/22</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044400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A9672F0-794C-514C-9ABD-4FEAE5E725BC}" type="datetime1">
              <a:rPr lang="en-US" smtClean="0"/>
              <a:t>5/18/22</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cxnSp>
        <p:nvCxnSpPr>
          <p:cNvPr id="9" name="Straight Connector 8">
            <a:extLst>
              <a:ext uri="{FF2B5EF4-FFF2-40B4-BE49-F238E27FC236}">
                <a16:creationId xmlns:a16="http://schemas.microsoft.com/office/drawing/2014/main" id="{E51E4AC6-B446-4768-97EF-CA4B8261433B}"/>
              </a:ext>
            </a:extLst>
          </p:cNvPr>
          <p:cNvCxnSpPr>
            <a:cxnSpLocks/>
          </p:cNvCxnSpPr>
          <p:nvPr/>
        </p:nvCxnSpPr>
        <p:spPr>
          <a:xfrm>
            <a:off x="11689174" y="2172428"/>
            <a:ext cx="0" cy="33547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1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7BC3D718-D731-3D42-8FEB-1950E858B83B}" type="datetime1">
              <a:rPr lang="en-US" smtClean="0"/>
              <a:t>5/18/22</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95938"/>
      </p:ext>
    </p:extLst>
  </p:cSld>
  <p:clrMap bg1="lt1" tx1="dk1" bg2="lt2" tx2="dk2" accent1="accent1" accent2="accent2" accent3="accent3" accent4="accent4" accent5="accent5" accent6="accent6" hlink="hlink" folHlink="folHlink"/>
  <p:sldLayoutIdLst>
    <p:sldLayoutId id="2147483720" r:id="rId1"/>
    <p:sldLayoutId id="2147483719" r:id="rId2"/>
    <p:sldLayoutId id="2147483718" r:id="rId3"/>
    <p:sldLayoutId id="2147483717" r:id="rId4"/>
    <p:sldLayoutId id="2147483716" r:id="rId5"/>
    <p:sldLayoutId id="2147483715" r:id="rId6"/>
    <p:sldLayoutId id="2147483714" r:id="rId7"/>
    <p:sldLayoutId id="2147483713" r:id="rId8"/>
    <p:sldLayoutId id="2147483712" r:id="rId9"/>
    <p:sldLayoutId id="2147483711" r:id="rId10"/>
    <p:sldLayoutId id="2147483710"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nthinkment.com/" TargetMode="External"/><Relationship Id="rId5" Type="http://schemas.openxmlformats.org/officeDocument/2006/relationships/hyperlink" Target="https://www.youtube.com/watch?v=b0eHgvAnWOA&amp;t=3318s"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thinkment.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hyperlink" Target="https://davidboje.com/antenarrative/The%20Management%20Thought%20of%20Louis%20R%20Pondy%20Jly%2028%202021.docx"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ntenarrative.com/" TargetMode="External"/><Relationship Id="rId1" Type="http://schemas.openxmlformats.org/officeDocument/2006/relationships/slideLayout" Target="../slideLayouts/slideLayout2.xml"/><Relationship Id="rId6" Type="http://schemas.openxmlformats.org/officeDocument/2006/relationships/hyperlink" Target="https://enthinkment.com/" TargetMode="External"/><Relationship Id="rId5" Type="http://schemas.openxmlformats.org/officeDocument/2006/relationships/hyperlink" Target="https://truestorytelling.org/" TargetMode="External"/><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avidboje.com/vita/paper_pdfs/Storytelling%20Science%20approach%20to%20eco%20turn%20in%20business%20modellling.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davidboje.com/vita/paper_pdfs/storytelling%20sustainability%20in%20problem-based%20learning%20copy.pdf" TargetMode="External"/><Relationship Id="rId4" Type="http://schemas.openxmlformats.org/officeDocument/2006/relationships/hyperlink" Target="https://davidboje.com/vita/paper_pdfs/Boje%20&amp;%20Jorgenson%202021%20View%20of%20A%20%E2%80%98storytelling%20science%E2%80%99%20approach%20making%20the%20eco-business%20modeling%20turn.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ortal.findresearcher.sdu.dk/en/publications/organisatorisk-storytelling-aktivisme-using-praxes-of-inclusive-s" TargetMode="External"/><Relationship Id="rId2" Type="http://schemas.openxmlformats.org/officeDocument/2006/relationships/hyperlink" Target="https://www.researchgate.net/profile/Kenneth-Jorgensen-2/publication/327634641_Ethics_Perspective_on_Entrepreneurship/links/5e29fc7192851c3aadd5100e/Ethics-Perspective-on-Entrepreneurship.pdf" TargetMode="External"/><Relationship Id="rId1" Type="http://schemas.openxmlformats.org/officeDocument/2006/relationships/slideLayout" Target="../slideLayouts/slideLayout2.xml"/><Relationship Id="rId4" Type="http://schemas.openxmlformats.org/officeDocument/2006/relationships/hyperlink" Target="https://www.youtube.com/watch?v=b0eHgvAnWOA&amp;t=3318s"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0RLlvmh3Y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youtube.com/watch?v=b0eHgvAnWOA&amp;t=3318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dyskursy.san.edu.pl/abs/dyskursy16-4.pdf"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31.xml.rels><?xml version="1.0" encoding="UTF-8" standalone="yes"?>
<Relationships xmlns="http://schemas.openxmlformats.org/package/2006/relationships"><Relationship Id="rId3" Type="http://schemas.openxmlformats.org/officeDocument/2006/relationships/hyperlink" Target="https://www.researchgate.net/profile/Kenneth-Jorgensen-2/publication/327634641_Ethics_Perspective_on_Entrepreneurship/links/5e29fc7192851c3aadd5100e/Ethics-Perspective-on-Entrepreneurship.pdf"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dyskursy.san.edu.pl/abs/dyskursy16-4.pdf"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vbn.aau.dk/ws/files/68299561/anete_strand_Book2_2012.pdf" TargetMode="External"/><Relationship Id="rId2" Type="http://schemas.openxmlformats.org/officeDocument/2006/relationships/hyperlink" Target="https://vbn.aau.dk/ws/files/68299561/anete_strand_Book1_2012.pdf" TargetMode="External"/><Relationship Id="rId1" Type="http://schemas.openxmlformats.org/officeDocument/2006/relationships/slideLayout" Target="../slideLayouts/slideLayout2.xml"/><Relationship Id="rId6" Type="http://schemas.openxmlformats.org/officeDocument/2006/relationships/hyperlink" Target="https://www.emerald.com/insight/content/doi/10.1108/TLO-09-2020-0152/full/html" TargetMode="External"/><Relationship Id="rId5" Type="http://schemas.openxmlformats.org/officeDocument/2006/relationships/hyperlink" Target="https://www.novapublishers.com/wp-content/uploads/2019/05/Material-Storytelling-&#8211;-Learning-as-Intra-Active-Becoming.pdf" TargetMode="External"/><Relationship Id="rId4" Type="http://schemas.openxmlformats.org/officeDocument/2006/relationships/hyperlink" Target="https://vbn.aau.dk/ws/files/139070663/Philosophy_of_management_journal_12_01_with_crops.pdf"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avidboje.wordpress.com/what-is-becoming-of-fore-caring-in-relation-to-being-in-spacetimemattering/"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antenarrative.com/"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dyskursy.san.edu.pl/abs/dyskursy16-4.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nthinkment.com/" TargetMode="External"/><Relationship Id="rId2" Type="http://schemas.openxmlformats.org/officeDocument/2006/relationships/hyperlink" Target="https://www.youtube.com/watch?v=b0eHgvAnWOA&amp;t=3318s" TargetMode="External"/><Relationship Id="rId1" Type="http://schemas.openxmlformats.org/officeDocument/2006/relationships/slideLayout" Target="../slideLayouts/slideLayout2.xml"/><Relationship Id="rId5" Type="http://schemas.openxmlformats.org/officeDocument/2006/relationships/hyperlink" Target="https://davidboje.com/" TargetMode="External"/><Relationship Id="rId4" Type="http://schemas.openxmlformats.org/officeDocument/2006/relationships/hyperlink" Target="https://antenarrative.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esquisa-eaesp.fgv.br/sites/gvpesquisa.fgv.br/files/arquivos/cunliffe_-_narrative_temporality_implications_fororganizational_research.pdf" TargetMode="External"/><Relationship Id="rId2" Type="http://schemas.openxmlformats.org/officeDocument/2006/relationships/hyperlink" Target="http://www3.nccu.edu.tw/~95254005/the_morality_of_ethnomethodology.pdf"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davidboje.com/vita/paper_pdfs/Cunliffe_Luhman_Boje_NarrativeTime_Org_Science.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link.springer.com/article/10.1007/s10551-016-3420-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a:extLst>
              <a:ext uri="{FF2B5EF4-FFF2-40B4-BE49-F238E27FC236}">
                <a16:creationId xmlns:a16="http://schemas.microsoft.com/office/drawing/2014/main" id="{649CF837-2573-E588-B327-0A5826AA91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439" r="19365" b="-1"/>
          <a:stretch/>
        </p:blipFill>
        <p:spPr>
          <a:xfrm>
            <a:off x="2306" y="10"/>
            <a:ext cx="9141694" cy="6857990"/>
          </a:xfrm>
          <a:prstGeom prst="rect">
            <a:avLst/>
          </a:prstGeom>
        </p:spPr>
      </p:pic>
      <p:sp>
        <p:nvSpPr>
          <p:cNvPr id="11" name="Rectangle 10">
            <a:extLst>
              <a:ext uri="{FF2B5EF4-FFF2-40B4-BE49-F238E27FC236}">
                <a16:creationId xmlns:a16="http://schemas.microsoft.com/office/drawing/2014/main" id="{95FAE947-7211-4722-9026-8E874A8AD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51321" y="565322"/>
            <a:ext cx="6858000" cy="5727357"/>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48E07-3C0C-9CC1-B145-826C7CF4A71C}"/>
              </a:ext>
            </a:extLst>
          </p:cNvPr>
          <p:cNvSpPr>
            <a:spLocks noGrp="1"/>
          </p:cNvSpPr>
          <p:nvPr>
            <p:ph type="ctrTitle"/>
          </p:nvPr>
        </p:nvSpPr>
        <p:spPr>
          <a:xfrm>
            <a:off x="3416643" y="4700644"/>
            <a:ext cx="5358835" cy="1924423"/>
          </a:xfrm>
        </p:spPr>
        <p:txBody>
          <a:bodyPr anchor="ctr">
            <a:normAutofit fontScale="90000"/>
          </a:bodyPr>
          <a:lstStyle/>
          <a:p>
            <a:pPr algn="ctr"/>
            <a:r>
              <a:rPr lang="en-US" sz="3200" dirty="0">
                <a:solidFill>
                  <a:schemeClr val="bg1"/>
                </a:solidFill>
              </a:rPr>
              <a:t>David M. Boje</a:t>
            </a:r>
            <a:br>
              <a:rPr lang="en-US" sz="3200" dirty="0">
                <a:solidFill>
                  <a:schemeClr val="bg1"/>
                </a:solidFill>
              </a:rPr>
            </a:br>
            <a:r>
              <a:rPr lang="en-US" sz="2700" i="1" dirty="0">
                <a:solidFill>
                  <a:schemeClr val="bg1"/>
                </a:solidFill>
                <a:hlinkClick r:id="rId5">
                  <a:extLst>
                    <a:ext uri="{A12FA001-AC4F-418D-AE19-62706E023703}">
                      <ahyp:hlinkClr xmlns:ahyp="http://schemas.microsoft.com/office/drawing/2018/hyperlinkcolor" val="tx"/>
                    </a:ext>
                  </a:extLst>
                </a:hlinkClick>
              </a:rPr>
              <a:t>Bakhtin meets Enthinkment Circle - YouTube</a:t>
            </a:r>
            <a:r>
              <a:rPr lang="en-US" sz="2200" i="1" dirty="0">
                <a:solidFill>
                  <a:schemeClr val="bg1"/>
                </a:solidFill>
                <a:hlinkClick r:id="rId5">
                  <a:extLst>
                    <a:ext uri="{A12FA001-AC4F-418D-AE19-62706E023703}">
                      <ahyp:hlinkClr xmlns:ahyp="http://schemas.microsoft.com/office/drawing/2018/hyperlinkcolor" val="tx"/>
                    </a:ext>
                  </a:extLst>
                </a:hlinkClick>
              </a:rPr>
              <a:t> (filmed before seminar - May 15, posted May 17 2022</a:t>
            </a:r>
            <a:r>
              <a:rPr lang="en-US" sz="2000" i="1" dirty="0">
                <a:solidFill>
                  <a:schemeClr val="bg1"/>
                </a:solidFill>
              </a:rPr>
              <a:t>)</a:t>
            </a:r>
            <a:br>
              <a:rPr lang="en-US" sz="4400" dirty="0">
                <a:solidFill>
                  <a:schemeClr val="bg1"/>
                </a:solidFill>
              </a:rPr>
            </a:br>
            <a:r>
              <a:rPr lang="en-US" sz="3600" dirty="0">
                <a:solidFill>
                  <a:schemeClr val="bg1"/>
                </a:solidFill>
                <a:hlinkClick r:id="rId6">
                  <a:extLst>
                    <a:ext uri="{A12FA001-AC4F-418D-AE19-62706E023703}">
                      <ahyp:hlinkClr xmlns:ahyp="http://schemas.microsoft.com/office/drawing/2018/hyperlinkcolor" val="tx"/>
                    </a:ext>
                  </a:extLst>
                </a:hlinkClick>
              </a:rPr>
              <a:t>enthinkment.com </a:t>
            </a:r>
            <a:endParaRPr lang="en-US" sz="4400" dirty="0">
              <a:solidFill>
                <a:schemeClr val="bg1"/>
              </a:solidFill>
            </a:endParaRPr>
          </a:p>
        </p:txBody>
      </p:sp>
      <p:sp>
        <p:nvSpPr>
          <p:cNvPr id="3" name="Subtitle 2">
            <a:extLst>
              <a:ext uri="{FF2B5EF4-FFF2-40B4-BE49-F238E27FC236}">
                <a16:creationId xmlns:a16="http://schemas.microsoft.com/office/drawing/2014/main" id="{49F1A91D-2B8B-4BE1-A7DE-20242F78EFCD}"/>
              </a:ext>
            </a:extLst>
          </p:cNvPr>
          <p:cNvSpPr>
            <a:spLocks noGrp="1"/>
          </p:cNvSpPr>
          <p:nvPr>
            <p:ph type="subTitle" idx="1"/>
          </p:nvPr>
        </p:nvSpPr>
        <p:spPr>
          <a:xfrm>
            <a:off x="5010918" y="945686"/>
            <a:ext cx="3764560" cy="4038437"/>
          </a:xfrm>
        </p:spPr>
        <p:txBody>
          <a:bodyPr anchor="t">
            <a:normAutofit/>
          </a:bodyPr>
          <a:lstStyle/>
          <a:p>
            <a:pPr algn="r"/>
            <a:r>
              <a:rPr lang="en-US" sz="3600" dirty="0">
                <a:solidFill>
                  <a:srgbClr val="FFFFFF"/>
                </a:solidFill>
              </a:rPr>
              <a:t>What is the Riddle of Participative Thinking in Bakhtin’s Architectonic Dialogism?</a:t>
            </a:r>
          </a:p>
        </p:txBody>
      </p:sp>
      <p:sp>
        <p:nvSpPr>
          <p:cNvPr id="13" name="Rectangle 12">
            <a:extLst>
              <a:ext uri="{FF2B5EF4-FFF2-40B4-BE49-F238E27FC236}">
                <a16:creationId xmlns:a16="http://schemas.microsoft.com/office/drawing/2014/main" id="{9853E504-CE7A-45E8-9030-0BFDACF83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1399" y="508090"/>
            <a:ext cx="3765887"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284A3B-C4FF-A028-D742-2A3B692A0AE3}"/>
              </a:ext>
            </a:extLst>
          </p:cNvPr>
          <p:cNvSpPr txBox="1"/>
          <p:nvPr/>
        </p:nvSpPr>
        <p:spPr>
          <a:xfrm>
            <a:off x="5010918" y="110836"/>
            <a:ext cx="3756368" cy="461665"/>
          </a:xfrm>
          <a:prstGeom prst="rect">
            <a:avLst/>
          </a:prstGeom>
          <a:noFill/>
        </p:spPr>
        <p:txBody>
          <a:bodyPr wrap="square" rtlCol="0">
            <a:spAutoFit/>
          </a:bodyPr>
          <a:lstStyle/>
          <a:p>
            <a:r>
              <a:rPr lang="en-US" sz="2400" dirty="0">
                <a:solidFill>
                  <a:schemeClr val="bg1"/>
                </a:solidFill>
              </a:rPr>
              <a:t>Malmö University</a:t>
            </a:r>
          </a:p>
        </p:txBody>
      </p:sp>
    </p:spTree>
    <p:extLst>
      <p:ext uri="{BB962C8B-B14F-4D97-AF65-F5344CB8AC3E}">
        <p14:creationId xmlns:p14="http://schemas.microsoft.com/office/powerpoint/2010/main" val="33104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00A66B-CD6B-D931-65CB-30871DDC4264}"/>
              </a:ext>
            </a:extLst>
          </p:cNvPr>
          <p:cNvSpPr>
            <a:spLocks noGrp="1"/>
          </p:cNvSpPr>
          <p:nvPr>
            <p:ph type="title"/>
          </p:nvPr>
        </p:nvSpPr>
        <p:spPr>
          <a:xfrm>
            <a:off x="388401" y="976160"/>
            <a:ext cx="6515100" cy="1934172"/>
          </a:xfrm>
        </p:spPr>
        <p:txBody>
          <a:bodyPr>
            <a:normAutofit/>
          </a:bodyPr>
          <a:lstStyle/>
          <a:p>
            <a:r>
              <a:rPr lang="en-US" sz="4800" dirty="0">
                <a:latin typeface="Calibri" panose="020F0502020204030204" pitchFamily="34" charset="0"/>
                <a:cs typeface="Calibri" panose="020F0502020204030204" pitchFamily="34" charset="0"/>
              </a:rPr>
              <a:t>Mikhail</a:t>
            </a:r>
            <a:r>
              <a:rPr lang="en-US" sz="4800" dirty="0">
                <a:latin typeface="Calibri" panose="020F0502020204030204" pitchFamily="34" charset="0"/>
                <a:ea typeface="Helvetica Neue" panose="020B0502040204020203" pitchFamily="34" charset="0"/>
                <a:cs typeface="Calibri" panose="020F0502020204030204" pitchFamily="34" charset="0"/>
              </a:rPr>
              <a:t> Mikhailovich</a:t>
            </a:r>
            <a:r>
              <a:rPr lang="en-US" sz="4800" dirty="0">
                <a:latin typeface="Calibri" panose="020F0502020204030204" pitchFamily="34" charset="0"/>
                <a:cs typeface="Calibri" panose="020F0502020204030204" pitchFamily="34" charset="0"/>
              </a:rPr>
              <a:t> Bakhtin</a:t>
            </a:r>
            <a:endParaRPr lang="en-US" sz="4800" dirty="0"/>
          </a:p>
        </p:txBody>
      </p:sp>
      <p:sp>
        <p:nvSpPr>
          <p:cNvPr id="10" name="Rectangle 9">
            <a:extLst>
              <a:ext uri="{FF2B5EF4-FFF2-40B4-BE49-F238E27FC236}">
                <a16:creationId xmlns:a16="http://schemas.microsoft.com/office/drawing/2014/main" id="{5B8D7907-8AB9-4E98-A576-1A13AECED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01" y="508090"/>
            <a:ext cx="654939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8CFCEC-5119-3031-891E-36D42F557AA2}"/>
              </a:ext>
            </a:extLst>
          </p:cNvPr>
          <p:cNvSpPr>
            <a:spLocks noGrp="1"/>
          </p:cNvSpPr>
          <p:nvPr>
            <p:ph idx="1"/>
          </p:nvPr>
        </p:nvSpPr>
        <p:spPr>
          <a:xfrm>
            <a:off x="388401" y="3172570"/>
            <a:ext cx="5869524" cy="3016294"/>
          </a:xfrm>
        </p:spPr>
        <p:txBody>
          <a:bodyPr>
            <a:normAutofit/>
          </a:bodyPr>
          <a:lstStyle/>
          <a:p>
            <a:pPr>
              <a:lnSpc>
                <a:spcPct val="100000"/>
              </a:lnSpc>
            </a:pPr>
            <a:r>
              <a:rPr lang="en-US" sz="1600" b="1" dirty="0">
                <a:latin typeface="Helvetica Neue" panose="020B0702040204020203" pitchFamily="34" charset="0"/>
                <a:ea typeface="Helvetica Neue" panose="020B0702040204020203" pitchFamily="34" charset="0"/>
              </a:rPr>
              <a:t>Born: </a:t>
            </a:r>
            <a:r>
              <a:rPr lang="en-US" sz="1600" dirty="0">
                <a:latin typeface="Helvetica Neue Light" panose="020B0402040204020203" pitchFamily="34" charset="0"/>
                <a:cs typeface="Helvetica Neue Light" panose="020B0402040204020203" pitchFamily="34" charset="0"/>
              </a:rPr>
              <a:t>Nov 16, 1895</a:t>
            </a:r>
          </a:p>
          <a:p>
            <a:pPr>
              <a:lnSpc>
                <a:spcPct val="100000"/>
              </a:lnSpc>
            </a:pPr>
            <a:r>
              <a:rPr lang="en-US" sz="1600" b="1" dirty="0">
                <a:latin typeface="Helvetica Neue" panose="020B0702040204020203" pitchFamily="34" charset="0"/>
                <a:ea typeface="Helvetica Neue" panose="020B0702040204020203" pitchFamily="34" charset="0"/>
              </a:rPr>
              <a:t>Birthplace: </a:t>
            </a:r>
            <a:r>
              <a:rPr lang="en-US" sz="1600" dirty="0">
                <a:latin typeface="Helvetica Neue Light" panose="020B0402040204020203" pitchFamily="34" charset="0"/>
                <a:cs typeface="Helvetica Neue Light" panose="020B0402040204020203" pitchFamily="34" charset="0"/>
              </a:rPr>
              <a:t>Oryol, Russia</a:t>
            </a:r>
          </a:p>
          <a:p>
            <a:pPr>
              <a:lnSpc>
                <a:spcPct val="100000"/>
              </a:lnSpc>
            </a:pPr>
            <a:r>
              <a:rPr lang="en-US" sz="1600" b="1" dirty="0">
                <a:latin typeface="Helvetica Neue" panose="020B0702040204020203" pitchFamily="34" charset="0"/>
                <a:ea typeface="Helvetica Neue" panose="020B0702040204020203" pitchFamily="34" charset="0"/>
              </a:rPr>
              <a:t>Died: </a:t>
            </a:r>
            <a:r>
              <a:rPr lang="en-US" sz="1600" dirty="0">
                <a:latin typeface="Helvetica Neue Light" panose="020B0402040204020203" pitchFamily="34" charset="0"/>
                <a:cs typeface="Helvetica Neue Light" panose="020B0402040204020203" pitchFamily="34" charset="0"/>
              </a:rPr>
              <a:t>Mar 7, 1975</a:t>
            </a:r>
          </a:p>
          <a:p>
            <a:pPr>
              <a:lnSpc>
                <a:spcPct val="100000"/>
              </a:lnSpc>
            </a:pPr>
            <a:r>
              <a:rPr lang="en-US" sz="1600" b="1" dirty="0">
                <a:latin typeface="Helvetica Neue" panose="020B0702040204020203" pitchFamily="34" charset="0"/>
                <a:ea typeface="Helvetica Neue" panose="020B0702040204020203" pitchFamily="34" charset="0"/>
              </a:rPr>
              <a:t>Death place: </a:t>
            </a:r>
            <a:r>
              <a:rPr lang="en-US" sz="1600" dirty="0">
                <a:latin typeface="Helvetica Neue Light" panose="020B0402040204020203" pitchFamily="34" charset="0"/>
                <a:cs typeface="Helvetica Neue Light" panose="020B0402040204020203" pitchFamily="34" charset="0"/>
              </a:rPr>
              <a:t>Moscow, Russia</a:t>
            </a:r>
          </a:p>
          <a:p>
            <a:pPr>
              <a:lnSpc>
                <a:spcPct val="100000"/>
              </a:lnSpc>
            </a:pPr>
            <a:r>
              <a:rPr lang="en-US" sz="1600" b="1" dirty="0">
                <a:latin typeface="Helvetica Neue" panose="020B0702040204020203" pitchFamily="34" charset="0"/>
                <a:ea typeface="Helvetica Neue" panose="020B0702040204020203" pitchFamily="34" charset="0"/>
              </a:rPr>
              <a:t>Education: </a:t>
            </a:r>
            <a:r>
              <a:rPr lang="en-US" sz="1600" dirty="0">
                <a:latin typeface="Helvetica Neue Light" panose="020B0402040204020203" pitchFamily="34" charset="0"/>
                <a:cs typeface="Helvetica Neue Light" panose="020B0402040204020203" pitchFamily="34" charset="0"/>
              </a:rPr>
              <a:t>Saint Petersburg State University, Odessa University</a:t>
            </a:r>
          </a:p>
          <a:p>
            <a:pPr>
              <a:lnSpc>
                <a:spcPct val="100000"/>
              </a:lnSpc>
            </a:pPr>
            <a:r>
              <a:rPr lang="en-US" sz="1600" b="1" dirty="0">
                <a:latin typeface="Helvetica Neue" panose="020B0702040204020203" pitchFamily="34" charset="0"/>
                <a:ea typeface="Helvetica Neue" panose="020B0702040204020203" pitchFamily="34" charset="0"/>
              </a:rPr>
              <a:t>Written works:  </a:t>
            </a:r>
            <a:r>
              <a:rPr lang="en-US" sz="1600" dirty="0">
                <a:latin typeface="Helvetica Neue Light" panose="020B0402040204020203" pitchFamily="34" charset="0"/>
                <a:cs typeface="Helvetica Neue Light" panose="020B0402040204020203" pitchFamily="34" charset="0"/>
              </a:rPr>
              <a:t>Toward a Philosophy of the Act, Rabelais and His World (dissertation), Problems of Dostoevsky’s Poetics, Speech Genres and Other Late Essays; The Dialogic Imagination (anthology); Art &amp; Answerability (anthology)</a:t>
            </a:r>
          </a:p>
          <a:p>
            <a:pPr>
              <a:lnSpc>
                <a:spcPct val="100000"/>
              </a:lnSpc>
            </a:pPr>
            <a:endParaRPr lang="en-US" sz="1600" dirty="0"/>
          </a:p>
        </p:txBody>
      </p:sp>
      <p:pic>
        <p:nvPicPr>
          <p:cNvPr id="6" name="Picture 5">
            <a:extLst>
              <a:ext uri="{FF2B5EF4-FFF2-40B4-BE49-F238E27FC236}">
                <a16:creationId xmlns:a16="http://schemas.microsoft.com/office/drawing/2014/main" id="{9277F6B3-5A87-E2AE-7049-166D7679C43E}"/>
              </a:ext>
            </a:extLst>
          </p:cNvPr>
          <p:cNvPicPr>
            <a:picLocks noChangeAspect="1"/>
          </p:cNvPicPr>
          <p:nvPr/>
        </p:nvPicPr>
        <p:blipFill rotWithShape="1">
          <a:blip r:embed="rId3">
            <a:extLst>
              <a:ext uri="{28A0092B-C50C-407E-A947-70E740481C1C}">
                <a14:useLocalDpi xmlns:a14="http://schemas.microsoft.com/office/drawing/2010/main" val="0"/>
              </a:ext>
            </a:extLst>
          </a:blip>
          <a:srcRect l="27986" t="38995" r="28250" b="17816"/>
          <a:stretch/>
        </p:blipFill>
        <p:spPr bwMode="auto">
          <a:xfrm>
            <a:off x="5933028" y="1122744"/>
            <a:ext cx="3100387" cy="29281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7670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00" y="180717"/>
            <a:ext cx="5423838" cy="180231"/>
          </a:xfrm>
        </p:spPr>
        <p:txBody>
          <a:bodyPr vert="horz" lIns="68580" tIns="34290" rIns="68580" bIns="34290" rtlCol="0" anchor="ctr">
            <a:normAutofit fontScale="90000"/>
          </a:bodyPr>
          <a:lstStyle/>
          <a:p>
            <a:r>
              <a:rPr lang="en-US" sz="4050" dirty="0">
                <a:solidFill>
                  <a:schemeClr val="tx2"/>
                </a:solidFill>
              </a:rPr>
              <a:t>Works and ideas</a:t>
            </a:r>
          </a:p>
        </p:txBody>
      </p:sp>
      <p:sp>
        <p:nvSpPr>
          <p:cNvPr id="12" name="Content Placeholder 2">
            <a:extLst>
              <a:ext uri="{FF2B5EF4-FFF2-40B4-BE49-F238E27FC236}">
                <a16:creationId xmlns:a16="http://schemas.microsoft.com/office/drawing/2014/main" id="{F789EB91-4A92-A772-7500-F13EE03CCF14}"/>
              </a:ext>
            </a:extLst>
          </p:cNvPr>
          <p:cNvSpPr txBox="1">
            <a:spLocks/>
          </p:cNvSpPr>
          <p:nvPr/>
        </p:nvSpPr>
        <p:spPr>
          <a:xfrm>
            <a:off x="4422098" y="1127090"/>
            <a:ext cx="4581134" cy="3468245"/>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Helvetica Neue Light" panose="020B0702040204020203" pitchFamily="34" charset="0"/>
                <a:ea typeface="Helvetica Neue Light" panose="020B0702040204020203" pitchFamily="34" charset="0"/>
                <a:cs typeface="Helvetica Neue" panose="020B0502040204020203" pitchFamily="34" charset="0"/>
              </a:rPr>
              <a:t>Early Notebooks 1919-1923 – became Toward a Philosophy of the Act (19993) </a:t>
            </a:r>
          </a:p>
          <a:p>
            <a:r>
              <a:rPr lang="en-US" dirty="0">
                <a:latin typeface="Helvetica Neue Light" panose="020B0702040204020203" pitchFamily="34" charset="0"/>
                <a:ea typeface="Helvetica Neue Light" panose="020B0702040204020203" pitchFamily="34" charset="0"/>
                <a:cs typeface="Helvetica Neue" panose="020B0502040204020203" pitchFamily="34" charset="0"/>
              </a:rPr>
              <a:t>1929 Dialogic Participation (Problems of Dostoevsky’s Poetics (Polyphonic Dialogism)</a:t>
            </a:r>
          </a:p>
          <a:p>
            <a:r>
              <a:rPr lang="en-US" dirty="0">
                <a:latin typeface="Helvetica Neue Light" panose="020B0702040204020203" pitchFamily="34" charset="0"/>
                <a:ea typeface="Helvetica Neue Light" panose="020B0702040204020203" pitchFamily="34" charset="0"/>
                <a:cs typeface="Helvetica Neue" panose="020B0502040204020203" pitchFamily="34" charset="0"/>
              </a:rPr>
              <a:t>1940 Dissertation</a:t>
            </a:r>
            <a:r>
              <a:rPr lang="en-US" dirty="0">
                <a:latin typeface="Helvetica Neue Light" panose="020B0702040204020203" pitchFamily="34" charset="0"/>
                <a:ea typeface="Helvetica Neue Light" panose="020B0702040204020203" pitchFamily="34" charset="0"/>
                <a:cs typeface="Helvetica Neue" panose="020B0502040204020203" pitchFamily="34" charset="0"/>
                <a:sym typeface="Wingdings" pitchFamily="2" charset="2"/>
              </a:rPr>
              <a:t> </a:t>
            </a:r>
            <a:r>
              <a:rPr lang="en-US" dirty="0">
                <a:latin typeface="Helvetica Neue Light" panose="020B0702040204020203" pitchFamily="34" charset="0"/>
                <a:ea typeface="Helvetica Neue Light" panose="020B0702040204020203" pitchFamily="34" charset="0"/>
                <a:cs typeface="Helvetica Neue" panose="020B0502040204020203" pitchFamily="34" charset="0"/>
              </a:rPr>
              <a:t>Rabelais and his World (Carnivalesque)</a:t>
            </a:r>
          </a:p>
          <a:p>
            <a:r>
              <a:rPr lang="en-US" dirty="0">
                <a:latin typeface="Helvetica Neue Light" panose="020B0702040204020203" pitchFamily="34" charset="0"/>
                <a:ea typeface="Helvetica Neue Light" panose="020B0702040204020203" pitchFamily="34" charset="0"/>
                <a:cs typeface="Helvetica Neue" panose="020B0502040204020203" pitchFamily="34" charset="0"/>
              </a:rPr>
              <a:t>Dialogic Imagination Anthology</a:t>
            </a:r>
          </a:p>
          <a:p>
            <a:pPr lvl="1"/>
            <a:r>
              <a:rPr lang="en-US" dirty="0">
                <a:latin typeface="Helvetica Neue Light" panose="020B0702040204020203" pitchFamily="34" charset="0"/>
                <a:ea typeface="Helvetica Neue Light" panose="020B0702040204020203" pitchFamily="34" charset="0"/>
                <a:cs typeface="Helvetica Neue" panose="020B0502040204020203" pitchFamily="34" charset="0"/>
              </a:rPr>
              <a:t>Heteroglossia</a:t>
            </a:r>
          </a:p>
          <a:p>
            <a:pPr lvl="1"/>
            <a:r>
              <a:rPr lang="en-US" dirty="0">
                <a:latin typeface="Helvetica Neue Light" panose="020B0702040204020203" pitchFamily="34" charset="0"/>
                <a:ea typeface="Helvetica Neue Light" panose="020B0702040204020203" pitchFamily="34" charset="0"/>
                <a:cs typeface="Helvetica Neue" panose="020B0502040204020203" pitchFamily="34" charset="0"/>
              </a:rPr>
              <a:t>Chronotope</a:t>
            </a:r>
          </a:p>
          <a:p>
            <a:pPr lvl="1"/>
            <a:r>
              <a:rPr lang="en-US" dirty="0">
                <a:latin typeface="Helvetica Neue Light" panose="020B0702040204020203" pitchFamily="34" charset="0"/>
                <a:ea typeface="Helvetica Neue Light" panose="020B0702040204020203" pitchFamily="34" charset="0"/>
                <a:cs typeface="Helvetica Neue" panose="020B0502040204020203" pitchFamily="34" charset="0"/>
              </a:rPr>
              <a:t>Stylistics</a:t>
            </a:r>
          </a:p>
          <a:p>
            <a:pPr marL="0" lvl="1" indent="0">
              <a:buNone/>
            </a:pPr>
            <a:r>
              <a:rPr lang="en-US" dirty="0"/>
              <a:t>Speech Genres and Other Late Essays</a:t>
            </a:r>
          </a:p>
          <a:p>
            <a:pPr marL="0" lvl="1" indent="0">
              <a:buNone/>
            </a:pPr>
            <a:endParaRPr lang="en-US" dirty="0">
              <a:latin typeface="Helvetica Neue Light" panose="020B0702040204020203" pitchFamily="34" charset="0"/>
              <a:ea typeface="Helvetica Neue Light" panose="020B0702040204020203" pitchFamily="34" charset="0"/>
              <a:cs typeface="Helvetica Neue" panose="020B0502040204020203" pitchFamily="34" charset="0"/>
            </a:endParaRPr>
          </a:p>
          <a:p>
            <a:endParaRPr lang="en-US" dirty="0"/>
          </a:p>
        </p:txBody>
      </p:sp>
      <p:sp>
        <p:nvSpPr>
          <p:cNvPr id="4" name="Title 1">
            <a:extLst>
              <a:ext uri="{FF2B5EF4-FFF2-40B4-BE49-F238E27FC236}">
                <a16:creationId xmlns:a16="http://schemas.microsoft.com/office/drawing/2014/main" id="{F672E369-629B-65FE-66E7-484E8FA1CC56}"/>
              </a:ext>
            </a:extLst>
          </p:cNvPr>
          <p:cNvSpPr txBox="1">
            <a:spLocks/>
          </p:cNvSpPr>
          <p:nvPr/>
        </p:nvSpPr>
        <p:spPr>
          <a:xfrm>
            <a:off x="352134" y="5979668"/>
            <a:ext cx="8439732" cy="878332"/>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r>
              <a:rPr lang="en-US" sz="4800">
                <a:latin typeface="Calibri" panose="020F0502020204030204" pitchFamily="34" charset="0"/>
                <a:cs typeface="Calibri" panose="020F0502020204030204" pitchFamily="34" charset="0"/>
              </a:rPr>
              <a:t>Mikhail</a:t>
            </a:r>
            <a:r>
              <a:rPr lang="en-US" sz="4800">
                <a:latin typeface="Calibri" panose="020F0502020204030204" pitchFamily="34" charset="0"/>
                <a:ea typeface="Helvetica Neue" panose="020B0502040204020203" pitchFamily="34" charset="0"/>
                <a:cs typeface="Calibri" panose="020F0502020204030204" pitchFamily="34" charset="0"/>
              </a:rPr>
              <a:t> Mikhailovich</a:t>
            </a:r>
            <a:r>
              <a:rPr lang="en-US" sz="4800">
                <a:latin typeface="Calibri" panose="020F0502020204030204" pitchFamily="34" charset="0"/>
                <a:cs typeface="Calibri" panose="020F0502020204030204" pitchFamily="34" charset="0"/>
              </a:rPr>
              <a:t> Bakhtin</a:t>
            </a:r>
            <a:endParaRPr lang="en-US" sz="4800" dirty="0"/>
          </a:p>
        </p:txBody>
      </p:sp>
      <p:pic>
        <p:nvPicPr>
          <p:cNvPr id="5" name="Picture 4">
            <a:extLst>
              <a:ext uri="{FF2B5EF4-FFF2-40B4-BE49-F238E27FC236}">
                <a16:creationId xmlns:a16="http://schemas.microsoft.com/office/drawing/2014/main" id="{C8447917-6C00-A738-2A63-814B884B44D6}"/>
              </a:ext>
            </a:extLst>
          </p:cNvPr>
          <p:cNvPicPr>
            <a:picLocks noChangeAspect="1"/>
          </p:cNvPicPr>
          <p:nvPr/>
        </p:nvPicPr>
        <p:blipFill rotWithShape="1">
          <a:blip r:embed="rId3">
            <a:extLst>
              <a:ext uri="{28A0092B-C50C-407E-A947-70E740481C1C}">
                <a14:useLocalDpi xmlns:a14="http://schemas.microsoft.com/office/drawing/2010/main" val="0"/>
              </a:ext>
            </a:extLst>
          </a:blip>
          <a:srcRect l="27986" t="38995" r="28250" b="17816"/>
          <a:stretch/>
        </p:blipFill>
        <p:spPr bwMode="auto">
          <a:xfrm>
            <a:off x="140768" y="901734"/>
            <a:ext cx="4128163" cy="38988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1596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316F-7732-BAD5-9F09-FCDF7DC7E003}"/>
              </a:ext>
            </a:extLst>
          </p:cNvPr>
          <p:cNvSpPr>
            <a:spLocks noGrp="1"/>
          </p:cNvSpPr>
          <p:nvPr>
            <p:ph type="title"/>
          </p:nvPr>
        </p:nvSpPr>
        <p:spPr/>
        <p:txBody>
          <a:bodyPr>
            <a:normAutofit/>
          </a:bodyPr>
          <a:lstStyle/>
          <a:p>
            <a:r>
              <a:rPr lang="en-US" sz="4000" dirty="0"/>
              <a:t>Our Together-Listening &amp; Together-Telling Training Practices</a:t>
            </a:r>
          </a:p>
        </p:txBody>
      </p:sp>
      <p:sp>
        <p:nvSpPr>
          <p:cNvPr id="3" name="Content Placeholder 2">
            <a:extLst>
              <a:ext uri="{FF2B5EF4-FFF2-40B4-BE49-F238E27FC236}">
                <a16:creationId xmlns:a16="http://schemas.microsoft.com/office/drawing/2014/main" id="{A6B57CA3-4791-399B-066D-137CA93A38F3}"/>
              </a:ext>
            </a:extLst>
          </p:cNvPr>
          <p:cNvSpPr>
            <a:spLocks noGrp="1"/>
          </p:cNvSpPr>
          <p:nvPr>
            <p:ph idx="1"/>
          </p:nvPr>
        </p:nvSpPr>
        <p:spPr>
          <a:xfrm>
            <a:off x="4687910" y="978407"/>
            <a:ext cx="4456090" cy="5551182"/>
          </a:xfrm>
        </p:spPr>
        <p:txBody>
          <a:bodyPr>
            <a:normAutofit fontScale="92500" lnSpcReduction="10000"/>
          </a:bodyPr>
          <a:lstStyle/>
          <a:p>
            <a:r>
              <a:rPr lang="en-US" sz="3200" dirty="0"/>
              <a:t>We do this by conducting storytelling-listening and storytelling participative sessions among members of organizations to activate deed-performing thinking rather than just retelling history or having theoretical discussions of possible futures</a:t>
            </a:r>
          </a:p>
        </p:txBody>
      </p:sp>
      <p:pic>
        <p:nvPicPr>
          <p:cNvPr id="9218" name="Picture 2" descr="Listening Circles - Home | Facebook">
            <a:extLst>
              <a:ext uri="{FF2B5EF4-FFF2-40B4-BE49-F238E27FC236}">
                <a16:creationId xmlns:a16="http://schemas.microsoft.com/office/drawing/2014/main" id="{C353616E-BCAF-B0B6-3910-EBD4999DB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843" y="3562914"/>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9C51857-4EF7-485B-3B43-BCE9716090C5}"/>
              </a:ext>
            </a:extLst>
          </p:cNvPr>
          <p:cNvSpPr/>
          <p:nvPr/>
        </p:nvSpPr>
        <p:spPr>
          <a:xfrm>
            <a:off x="1266884" y="3959008"/>
            <a:ext cx="267201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Freestyle Script" panose="020F0502020204030204" pitchFamily="34" charset="0"/>
                <a:cs typeface="Freestyle Script" panose="020F0502020204030204" pitchFamily="34" charset="0"/>
              </a:rPr>
              <a:t>Together</a:t>
            </a:r>
          </a:p>
        </p:txBody>
      </p:sp>
    </p:spTree>
    <p:extLst>
      <p:ext uri="{BB962C8B-B14F-4D97-AF65-F5344CB8AC3E}">
        <p14:creationId xmlns:p14="http://schemas.microsoft.com/office/powerpoint/2010/main" val="3998680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1284" y="794085"/>
            <a:ext cx="5895474" cy="635277"/>
          </a:xfrm>
        </p:spPr>
        <p:txBody>
          <a:bodyPr anchor="ctr">
            <a:normAutofit fontScale="90000"/>
          </a:bodyPr>
          <a:lstStyle/>
          <a:p>
            <a:r>
              <a:rPr lang="en-US" sz="4000" dirty="0">
                <a:latin typeface="Calibri" panose="020F0502020204030204" pitchFamily="34" charset="0"/>
                <a:cs typeface="Calibri" panose="020F0502020204030204" pitchFamily="34" charset="0"/>
              </a:rPr>
              <a:t>Mikhail</a:t>
            </a:r>
            <a:r>
              <a:rPr lang="en-US" sz="4000" dirty="0">
                <a:latin typeface="Calibri" panose="020F0502020204030204" pitchFamily="34" charset="0"/>
                <a:ea typeface="Helvetica Neue" panose="020B0502040204020203" pitchFamily="34" charset="0"/>
                <a:cs typeface="Calibri" panose="020F0502020204030204" pitchFamily="34" charset="0"/>
              </a:rPr>
              <a:t> Mikhailovich</a:t>
            </a:r>
            <a:r>
              <a:rPr lang="en-US" sz="4000" dirty="0">
                <a:latin typeface="Calibri" panose="020F0502020204030204" pitchFamily="34" charset="0"/>
                <a:cs typeface="Calibri" panose="020F0502020204030204" pitchFamily="34" charset="0"/>
              </a:rPr>
              <a:t> Bakhtin</a:t>
            </a:r>
            <a:endParaRPr lang="en-US" sz="4050" dirty="0">
              <a:solidFill>
                <a:schemeClr val="tx2"/>
              </a:solidFill>
            </a:endParaRPr>
          </a:p>
        </p:txBody>
      </p:sp>
      <p:sp>
        <p:nvSpPr>
          <p:cNvPr id="3" name="Content Placeholder 2"/>
          <p:cNvSpPr>
            <a:spLocks noGrp="1"/>
          </p:cNvSpPr>
          <p:nvPr>
            <p:ph type="subTitle" idx="1"/>
          </p:nvPr>
        </p:nvSpPr>
        <p:spPr>
          <a:xfrm>
            <a:off x="603677" y="1429362"/>
            <a:ext cx="8343621" cy="1325870"/>
          </a:xfrm>
        </p:spPr>
        <p:txBody>
          <a:bodyPr anchor="ctr">
            <a:normAutofit fontScale="92500" lnSpcReduction="20000"/>
          </a:bodyPr>
          <a:lstStyle/>
          <a:p>
            <a:r>
              <a:rPr lang="en-US" sz="2100" dirty="0"/>
              <a:t>And the </a:t>
            </a:r>
            <a:r>
              <a:rPr lang="en-US" sz="3000" dirty="0"/>
              <a:t>ENTHINKMENT CIRCLE</a:t>
            </a:r>
          </a:p>
          <a:p>
            <a:endParaRPr lang="en-US" sz="3000" dirty="0"/>
          </a:p>
          <a:p>
            <a:r>
              <a:rPr lang="en-US" sz="1800" b="1" dirty="0">
                <a:hlinkClick r:id="rId3"/>
              </a:rPr>
              <a:t>Enthinkment.com</a:t>
            </a:r>
            <a:endParaRPr sz="1800" b="1" dirty="0"/>
          </a:p>
        </p:txBody>
      </p:sp>
      <p:pic>
        <p:nvPicPr>
          <p:cNvPr id="3074" name="Picture 2" descr="We are the Enthinkment Circle">
            <a:extLst>
              <a:ext uri="{FF2B5EF4-FFF2-40B4-BE49-F238E27FC236}">
                <a16:creationId xmlns:a16="http://schemas.microsoft.com/office/drawing/2014/main" id="{D290D4C4-2C12-B3B5-A557-FB1C7AF51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2298" y="2874471"/>
            <a:ext cx="5385951" cy="3015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22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par>
                                <p:cTn id="13" presetID="10" presetClass="entr" presetSubtype="0" fill="hold" grpId="0" nodeType="withEffect">
                                  <p:stCondLst>
                                    <p:cond delay="500"/>
                                  </p:stCondLst>
                                  <p:iterate type="wd">
                                    <p:tmPct val="15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E5E145F-4B2F-0286-D1FD-0269EF293C96}"/>
              </a:ext>
            </a:extLst>
          </p:cNvPr>
          <p:cNvSpPr txBox="1">
            <a:spLocks/>
          </p:cNvSpPr>
          <p:nvPr/>
        </p:nvSpPr>
        <p:spPr>
          <a:xfrm>
            <a:off x="574189" y="764728"/>
            <a:ext cx="4779864" cy="75125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6146" name="Picture 2" descr="Books to help you understand&#10;                                    the dynamics of entire Enthinkment&#10;                                    Circle">
            <a:extLst>
              <a:ext uri="{FF2B5EF4-FFF2-40B4-BE49-F238E27FC236}">
                <a16:creationId xmlns:a16="http://schemas.microsoft.com/office/drawing/2014/main" id="{F2CD9CE3-E2A4-EEAF-8A1C-D5242AFC1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232" y="-105319"/>
            <a:ext cx="5000458" cy="645799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29317C6-9853-7246-D36F-A25B0BA21DFB}"/>
              </a:ext>
            </a:extLst>
          </p:cNvPr>
          <p:cNvSpPr txBox="1">
            <a:spLocks/>
          </p:cNvSpPr>
          <p:nvPr/>
        </p:nvSpPr>
        <p:spPr>
          <a:xfrm>
            <a:off x="1039394" y="1868621"/>
            <a:ext cx="1896311" cy="1902034"/>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r>
              <a:rPr lang="en-US" sz="4000" dirty="0">
                <a:latin typeface="Calibri" panose="020F0502020204030204" pitchFamily="34" charset="0"/>
                <a:cs typeface="Calibri" panose="020F0502020204030204" pitchFamily="34" charset="0"/>
              </a:rPr>
              <a:t>Where does Bakhtin Fit in this?</a:t>
            </a:r>
            <a:endParaRPr lang="en-US" sz="4050" dirty="0">
              <a:solidFill>
                <a:schemeClr val="tx2"/>
              </a:solidFill>
            </a:endParaRPr>
          </a:p>
        </p:txBody>
      </p:sp>
      <p:sp>
        <p:nvSpPr>
          <p:cNvPr id="8" name="TextBox 7">
            <a:extLst>
              <a:ext uri="{FF2B5EF4-FFF2-40B4-BE49-F238E27FC236}">
                <a16:creationId xmlns:a16="http://schemas.microsoft.com/office/drawing/2014/main" id="{4A3BA26E-4CEB-CA86-0BC5-299C97B06B05}"/>
              </a:ext>
            </a:extLst>
          </p:cNvPr>
          <p:cNvSpPr txBox="1"/>
          <p:nvPr/>
        </p:nvSpPr>
        <p:spPr>
          <a:xfrm>
            <a:off x="245310" y="5651830"/>
            <a:ext cx="4572000" cy="1754326"/>
          </a:xfrm>
          <a:prstGeom prst="rect">
            <a:avLst/>
          </a:prstGeom>
          <a:noFill/>
        </p:spPr>
        <p:txBody>
          <a:bodyPr wrap="square">
            <a:spAutoFit/>
          </a:bodyPr>
          <a:lstStyle/>
          <a:p>
            <a:pPr algn="ctr"/>
            <a:r>
              <a:rPr lang="en-US" b="1" i="0" u="none" strike="noStrike" dirty="0">
                <a:solidFill>
                  <a:srgbClr val="000000"/>
                </a:solidFill>
                <a:effectLst/>
                <a:latin typeface="-webkit-standard"/>
                <a:hlinkClick r:id="rId3"/>
              </a:rPr>
              <a:t>Boje's new book On Louis Ralph Pondy's Two Gifts to Management Thought (download free until published by Routledge)</a:t>
            </a:r>
            <a:br>
              <a:rPr lang="en-US" b="1" i="0" u="none" strike="noStrike" dirty="0">
                <a:solidFill>
                  <a:srgbClr val="000000"/>
                </a:solidFill>
                <a:effectLst/>
                <a:latin typeface="-webkit-standard"/>
                <a:hlinkClick r:id="rId3"/>
              </a:rPr>
            </a:br>
            <a:endParaRPr lang="en-US" b="0" i="0" u="none" strike="noStrike" dirty="0">
              <a:solidFill>
                <a:srgbClr val="000000"/>
              </a:solidFill>
              <a:effectLst/>
              <a:latin typeface="-webkit-standard"/>
            </a:endParaRPr>
          </a:p>
          <a:p>
            <a:pPr algn="l"/>
            <a:br>
              <a:rPr lang="en-US" b="1" i="0" u="none" strike="noStrike" dirty="0">
                <a:solidFill>
                  <a:srgbClr val="000000"/>
                </a:solidFill>
                <a:effectLst/>
                <a:latin typeface="-webkit-standard"/>
              </a:rPr>
            </a:br>
            <a:endParaRPr lang="en-US" b="0" i="0" u="none" strike="noStrike" dirty="0">
              <a:solidFill>
                <a:srgbClr val="000000"/>
              </a:solidFill>
              <a:effectLst/>
              <a:latin typeface="-webkit-standard"/>
            </a:endParaRPr>
          </a:p>
        </p:txBody>
      </p:sp>
    </p:spTree>
    <p:extLst>
      <p:ext uri="{BB962C8B-B14F-4D97-AF65-F5344CB8AC3E}">
        <p14:creationId xmlns:p14="http://schemas.microsoft.com/office/powerpoint/2010/main" val="23020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869" y="781097"/>
            <a:ext cx="5423838" cy="1094631"/>
          </a:xfrm>
        </p:spPr>
        <p:txBody>
          <a:bodyPr vert="horz" lIns="68580" tIns="34290" rIns="68580" bIns="34290" rtlCol="0" anchor="ctr">
            <a:normAutofit fontScale="90000"/>
          </a:bodyPr>
          <a:lstStyle/>
          <a:p>
            <a:r>
              <a:rPr lang="en-US" sz="4050" dirty="0">
                <a:solidFill>
                  <a:schemeClr val="tx2"/>
                </a:solidFill>
              </a:rPr>
              <a:t>Legacy Relevant to Enthinkment Circle</a:t>
            </a:r>
          </a:p>
        </p:txBody>
      </p:sp>
      <p:sp>
        <p:nvSpPr>
          <p:cNvPr id="3" name="Content Placeholder 2"/>
          <p:cNvSpPr>
            <a:spLocks noGrp="1"/>
          </p:cNvSpPr>
          <p:nvPr>
            <p:ph idx="1"/>
          </p:nvPr>
        </p:nvSpPr>
        <p:spPr>
          <a:xfrm>
            <a:off x="6097404" y="2021548"/>
            <a:ext cx="2707931" cy="2740562"/>
          </a:xfrm>
        </p:spPr>
        <p:txBody>
          <a:bodyPr vert="horz" lIns="68580" tIns="34290" rIns="68580" bIns="34290" rtlCol="0" anchor="ctr">
            <a:normAutofit/>
          </a:bodyPr>
          <a:lstStyle/>
          <a:p>
            <a:r>
              <a:rPr lang="en-US" sz="2400" cap="all" dirty="0">
                <a:solidFill>
                  <a:schemeClr val="accent2"/>
                </a:solidFill>
              </a:rPr>
              <a:t>Co-founder of Bakhtin Circle during times of Revolution</a:t>
            </a:r>
          </a:p>
        </p:txBody>
      </p:sp>
      <p:sp>
        <p:nvSpPr>
          <p:cNvPr id="12" name="Title 1">
            <a:extLst>
              <a:ext uri="{FF2B5EF4-FFF2-40B4-BE49-F238E27FC236}">
                <a16:creationId xmlns:a16="http://schemas.microsoft.com/office/drawing/2014/main" id="{9FA610E2-4AE0-6B4E-3694-D504569A62C0}"/>
              </a:ext>
            </a:extLst>
          </p:cNvPr>
          <p:cNvSpPr txBox="1">
            <a:spLocks/>
          </p:cNvSpPr>
          <p:nvPr/>
        </p:nvSpPr>
        <p:spPr>
          <a:xfrm>
            <a:off x="3465094" y="0"/>
            <a:ext cx="5895474" cy="63527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r>
              <a:rPr lang="en-US" sz="4000">
                <a:latin typeface="Calibri" panose="020F0502020204030204" pitchFamily="34" charset="0"/>
                <a:cs typeface="Calibri" panose="020F0502020204030204" pitchFamily="34" charset="0"/>
              </a:rPr>
              <a:t>Mikhail</a:t>
            </a:r>
            <a:r>
              <a:rPr lang="en-US" sz="4000">
                <a:latin typeface="Calibri" panose="020F0502020204030204" pitchFamily="34" charset="0"/>
                <a:ea typeface="Helvetica Neue" panose="020B0502040204020203" pitchFamily="34" charset="0"/>
                <a:cs typeface="Calibri" panose="020F0502020204030204" pitchFamily="34" charset="0"/>
              </a:rPr>
              <a:t> Mikhailovich</a:t>
            </a:r>
            <a:r>
              <a:rPr lang="en-US" sz="4000">
                <a:latin typeface="Calibri" panose="020F0502020204030204" pitchFamily="34" charset="0"/>
                <a:cs typeface="Calibri" panose="020F0502020204030204" pitchFamily="34" charset="0"/>
              </a:rPr>
              <a:t> Bakhtin</a:t>
            </a:r>
            <a:endParaRPr lang="en-US" sz="4050" dirty="0">
              <a:solidFill>
                <a:schemeClr val="tx2"/>
              </a:solidFill>
            </a:endParaRPr>
          </a:p>
        </p:txBody>
      </p:sp>
      <p:sp>
        <p:nvSpPr>
          <p:cNvPr id="14" name="Content Placeholder 2">
            <a:extLst>
              <a:ext uri="{FF2B5EF4-FFF2-40B4-BE49-F238E27FC236}">
                <a16:creationId xmlns:a16="http://schemas.microsoft.com/office/drawing/2014/main" id="{243411C3-5801-F148-B1E7-C58F89124C94}"/>
              </a:ext>
            </a:extLst>
          </p:cNvPr>
          <p:cNvSpPr txBox="1">
            <a:spLocks/>
          </p:cNvSpPr>
          <p:nvPr/>
        </p:nvSpPr>
        <p:spPr>
          <a:xfrm>
            <a:off x="582308" y="2113679"/>
            <a:ext cx="4581134" cy="3468245"/>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Early life – formed Bakhtin Circle Formed Bakhtin Circle with: </a:t>
            </a:r>
          </a:p>
          <a:p>
            <a:pPr marL="445500" lvl="2">
              <a:spcBef>
                <a:spcPts val="0"/>
              </a:spcBef>
            </a:pPr>
            <a:r>
              <a:rPr lang="en-US"/>
              <a:t>Lev Vasilievich Pumpianskii (1891-1940), </a:t>
            </a:r>
          </a:p>
          <a:p>
            <a:pPr marL="445500" lvl="2">
              <a:spcBef>
                <a:spcPts val="0"/>
              </a:spcBef>
            </a:pPr>
            <a:r>
              <a:rPr lang="en-US"/>
              <a:t>Ivan Ivanovich Sollertinskii (1902-1944)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p>
            <a:r>
              <a:rPr lang="en-US"/>
              <a:t>And its dialogic and religious content offended Joseph Stalin</a:t>
            </a:r>
          </a:p>
          <a:p>
            <a:r>
              <a:rPr lang="en-US"/>
              <a:t>Career – with exile to Siberia, it was interrupted</a:t>
            </a:r>
          </a:p>
          <a:p>
            <a:r>
              <a:rPr lang="en-US"/>
              <a:t>Works and ideas – some come from </a:t>
            </a:r>
          </a:p>
          <a:p>
            <a:r>
              <a:rPr lang="en-US"/>
              <a:t>Disputed texts</a:t>
            </a:r>
          </a:p>
          <a:p>
            <a:r>
              <a:rPr lang="en-US"/>
              <a:t>Legacy</a:t>
            </a:r>
            <a:endParaRPr lang="en-US" dirty="0"/>
          </a:p>
        </p:txBody>
      </p:sp>
    </p:spTree>
    <p:extLst>
      <p:ext uri="{BB962C8B-B14F-4D97-AF65-F5344CB8AC3E}">
        <p14:creationId xmlns:p14="http://schemas.microsoft.com/office/powerpoint/2010/main" val="247546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358" y="1911823"/>
            <a:ext cx="7832558" cy="4779242"/>
          </a:xfrm>
        </p:spPr>
        <p:txBody>
          <a:bodyPr anchor="ctr">
            <a:normAutofit fontScale="85000" lnSpcReduction="10000"/>
          </a:bodyPr>
          <a:lstStyle/>
          <a:p>
            <a:r>
              <a:rPr lang="en-US" dirty="0"/>
              <a:t>The art of thinking, embodying values is a “deed-performing thinking” (</a:t>
            </a:r>
            <a:r>
              <a:rPr lang="en-US" i="1" u="sng" dirty="0"/>
              <a:t>Toward Philosophy of the Act</a:t>
            </a:r>
            <a:r>
              <a:rPr lang="en-US" dirty="0"/>
              <a:t>, TPA);  My thinking” from my unique place in Being” (57)</a:t>
            </a:r>
          </a:p>
          <a:p>
            <a:r>
              <a:rPr lang="en-US" dirty="0"/>
              <a:t>I myself “the one thinking actuals”, “the actually performed act of thinking” (TPA, 58)</a:t>
            </a:r>
          </a:p>
          <a:p>
            <a:r>
              <a:rPr lang="en-US" dirty="0"/>
              <a:t>Does not sever act of thinking from its ontological roots (TPA, 54)</a:t>
            </a:r>
          </a:p>
          <a:p>
            <a:r>
              <a:rPr lang="en-US" dirty="0"/>
              <a:t>Seeks unvarnished truth, Beneath the veil of false claims</a:t>
            </a:r>
          </a:p>
          <a:p>
            <a:r>
              <a:rPr lang="en-US" dirty="0"/>
              <a:t>Distinguishes ISTINA (theoretical/abstract thinking of bystander) from PRAVDA (acts of thinking in once-occurrent event-ness of Being, with answerable consequences)</a:t>
            </a:r>
          </a:p>
          <a:p>
            <a:r>
              <a:rPr lang="en-US" dirty="0"/>
              <a:t>Asks the question: “Who is the author?” (</a:t>
            </a:r>
            <a:r>
              <a:rPr lang="en-US" u="sng" dirty="0"/>
              <a:t>Art &amp; Answerability</a:t>
            </a:r>
            <a:r>
              <a:rPr lang="en-US" dirty="0"/>
              <a:t> A&amp;A 210)</a:t>
            </a:r>
          </a:p>
          <a:p>
            <a:r>
              <a:rPr lang="en-US" dirty="0"/>
              <a:t>‘Historical thinking’ that not stuck in Bergson’s </a:t>
            </a:r>
            <a:r>
              <a:rPr lang="en-US" i="1" dirty="0"/>
              <a:t>durée</a:t>
            </a:r>
            <a:r>
              <a:rPr lang="en-US" dirty="0"/>
              <a:t> retrospection</a:t>
            </a:r>
          </a:p>
          <a:p>
            <a:r>
              <a:rPr lang="en-US" dirty="0"/>
              <a:t> ‘Vision thinking’ about the future “yet-to-be-achieved unity” (A&amp;A 210)</a:t>
            </a:r>
          </a:p>
          <a:p>
            <a:r>
              <a:rPr lang="en-US" dirty="0"/>
              <a:t>”Participative thinking” (TPA 59), “participative thinking in lived life” (60),  that is “Answerable thinking” (58)</a:t>
            </a:r>
          </a:p>
          <a:p>
            <a:endParaRPr dirty="0"/>
          </a:p>
        </p:txBody>
      </p:sp>
      <p:sp>
        <p:nvSpPr>
          <p:cNvPr id="8" name="Title 1">
            <a:extLst>
              <a:ext uri="{FF2B5EF4-FFF2-40B4-BE49-F238E27FC236}">
                <a16:creationId xmlns:a16="http://schemas.microsoft.com/office/drawing/2014/main" id="{0BDA08D2-C93D-7D77-16A9-799CF648C667}"/>
              </a:ext>
            </a:extLst>
          </p:cNvPr>
          <p:cNvSpPr>
            <a:spLocks noGrp="1"/>
          </p:cNvSpPr>
          <p:nvPr>
            <p:ph type="title"/>
          </p:nvPr>
        </p:nvSpPr>
        <p:spPr>
          <a:xfrm>
            <a:off x="395058" y="684845"/>
            <a:ext cx="5423838" cy="1094631"/>
          </a:xfrm>
        </p:spPr>
        <p:txBody>
          <a:bodyPr vert="horz" lIns="68580" tIns="34290" rIns="68580" bIns="34290" rtlCol="0" anchor="ctr">
            <a:normAutofit fontScale="90000"/>
          </a:bodyPr>
          <a:lstStyle/>
          <a:p>
            <a:r>
              <a:rPr lang="en-US" sz="4050" dirty="0">
                <a:solidFill>
                  <a:schemeClr val="tx2"/>
                </a:solidFill>
              </a:rPr>
              <a:t>Legacy Relevant to Enthinkment Circle</a:t>
            </a:r>
          </a:p>
        </p:txBody>
      </p:sp>
    </p:spTree>
    <p:extLst>
      <p:ext uri="{BB962C8B-B14F-4D97-AF65-F5344CB8AC3E}">
        <p14:creationId xmlns:p14="http://schemas.microsoft.com/office/powerpoint/2010/main" val="182805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F3D60-F841-0A2C-1F19-D6C6ED9AC73F}"/>
              </a:ext>
            </a:extLst>
          </p:cNvPr>
          <p:cNvSpPr>
            <a:spLocks noGrp="1"/>
          </p:cNvSpPr>
          <p:nvPr>
            <p:ph type="title"/>
          </p:nvPr>
        </p:nvSpPr>
        <p:spPr>
          <a:xfrm>
            <a:off x="504991" y="969263"/>
            <a:ext cx="3332913" cy="4870457"/>
          </a:xfrm>
        </p:spPr>
        <p:txBody>
          <a:bodyPr>
            <a:normAutofit/>
          </a:bodyPr>
          <a:lstStyle/>
          <a:p>
            <a:r>
              <a:rPr lang="en-US" sz="3600" dirty="0"/>
              <a:t>What is Dual-Faced Answerability?</a:t>
            </a:r>
            <a:br>
              <a:rPr lang="en-US" sz="3600" dirty="0"/>
            </a:br>
            <a:endParaRPr lang="en-US" sz="3600" dirty="0"/>
          </a:p>
        </p:txBody>
      </p:sp>
      <p:sp>
        <p:nvSpPr>
          <p:cNvPr id="3" name="Content Placeholder 2">
            <a:extLst>
              <a:ext uri="{FF2B5EF4-FFF2-40B4-BE49-F238E27FC236}">
                <a16:creationId xmlns:a16="http://schemas.microsoft.com/office/drawing/2014/main" id="{F8A4E203-C509-7B6D-BFA4-305990F18C4F}"/>
              </a:ext>
            </a:extLst>
          </p:cNvPr>
          <p:cNvSpPr>
            <a:spLocks noGrp="1"/>
          </p:cNvSpPr>
          <p:nvPr>
            <p:ph idx="1"/>
          </p:nvPr>
        </p:nvSpPr>
        <p:spPr>
          <a:xfrm>
            <a:off x="3973198" y="993771"/>
            <a:ext cx="5021182" cy="4870457"/>
          </a:xfrm>
        </p:spPr>
        <p:txBody>
          <a:bodyPr>
            <a:normAutofit/>
          </a:bodyPr>
          <a:lstStyle/>
          <a:p>
            <a:pPr marL="457200" indent="-457200">
              <a:buAutoNum type="arabicPeriod"/>
            </a:pPr>
            <a:r>
              <a:rPr lang="en-US" sz="3200" dirty="0"/>
              <a:t>Special Answerability –the bystander who looks on at the suffering, doing nothing</a:t>
            </a:r>
          </a:p>
          <a:p>
            <a:pPr marL="457200" indent="-457200">
              <a:buAutoNum type="arabicPeriod"/>
            </a:pPr>
            <a:r>
              <a:rPr lang="en-US" sz="3200" dirty="0"/>
              <a:t>Moral Answerability – the compellent act or deed, intervening in once-occurrent even of Being</a:t>
            </a:r>
          </a:p>
          <a:p>
            <a:endParaRPr lang="en-US" sz="3200" dirty="0"/>
          </a:p>
        </p:txBody>
      </p:sp>
    </p:spTree>
    <p:extLst>
      <p:ext uri="{BB962C8B-B14F-4D97-AF65-F5344CB8AC3E}">
        <p14:creationId xmlns:p14="http://schemas.microsoft.com/office/powerpoint/2010/main" val="3760717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927AA3-DAB7-64D8-D703-1988B9F1C585}"/>
              </a:ext>
            </a:extLst>
          </p:cNvPr>
          <p:cNvSpPr txBox="1"/>
          <p:nvPr/>
        </p:nvSpPr>
        <p:spPr>
          <a:xfrm>
            <a:off x="127179" y="109768"/>
            <a:ext cx="5681193" cy="369332"/>
          </a:xfrm>
          <a:prstGeom prst="rect">
            <a:avLst/>
          </a:prstGeom>
          <a:noFill/>
        </p:spPr>
        <p:txBody>
          <a:bodyPr wrap="square">
            <a:spAutoFit/>
          </a:bodyPr>
          <a:lstStyle/>
          <a:p>
            <a:pPr algn="l"/>
            <a:r>
              <a:rPr lang="en-US" b="1" i="0" u="none" strike="noStrike" dirty="0">
                <a:solidFill>
                  <a:srgbClr val="000000"/>
                </a:solidFill>
                <a:effectLst/>
                <a:latin typeface="Verdana" panose="020B0604030504040204" pitchFamily="34" charset="0"/>
              </a:rPr>
              <a:t>What Are Seven Antenarrative Processes?</a:t>
            </a:r>
          </a:p>
        </p:txBody>
      </p:sp>
      <p:sp>
        <p:nvSpPr>
          <p:cNvPr id="8" name="TextBox 7">
            <a:extLst>
              <a:ext uri="{FF2B5EF4-FFF2-40B4-BE49-F238E27FC236}">
                <a16:creationId xmlns:a16="http://schemas.microsoft.com/office/drawing/2014/main" id="{5602198A-7992-690C-111C-DD476E292687}"/>
              </a:ext>
            </a:extLst>
          </p:cNvPr>
          <p:cNvSpPr txBox="1"/>
          <p:nvPr/>
        </p:nvSpPr>
        <p:spPr>
          <a:xfrm>
            <a:off x="302782" y="2905780"/>
            <a:ext cx="3065172" cy="523220"/>
          </a:xfrm>
          <a:prstGeom prst="rect">
            <a:avLst/>
          </a:prstGeom>
          <a:noFill/>
        </p:spPr>
        <p:txBody>
          <a:bodyPr wrap="square" rtlCol="0">
            <a:spAutoFit/>
          </a:bodyPr>
          <a:lstStyle/>
          <a:p>
            <a:r>
              <a:rPr lang="en-US" sz="2800" dirty="0">
                <a:hlinkClick r:id="rId2"/>
              </a:rPr>
              <a:t>Antenarrative.com</a:t>
            </a:r>
            <a:endParaRPr lang="en-US" sz="2800" dirty="0"/>
          </a:p>
        </p:txBody>
      </p:sp>
      <p:pic>
        <p:nvPicPr>
          <p:cNvPr id="7" name="Picture 2">
            <a:extLst>
              <a:ext uri="{FF2B5EF4-FFF2-40B4-BE49-F238E27FC236}">
                <a16:creationId xmlns:a16="http://schemas.microsoft.com/office/drawing/2014/main" id="{1CD26C55-7652-BE8C-440B-70AE3147CDE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15000" y="109768"/>
            <a:ext cx="3301821" cy="3136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5A4DF98-1709-A338-8803-46EDCABA9FD4}"/>
              </a:ext>
            </a:extLst>
          </p:cNvPr>
          <p:cNvPicPr>
            <a:picLocks noChangeAspect="1"/>
          </p:cNvPicPr>
          <p:nvPr/>
        </p:nvPicPr>
        <p:blipFill rotWithShape="1">
          <a:blip r:embed="rId4">
            <a:extLst>
              <a:ext uri="{28A0092B-C50C-407E-A947-70E740481C1C}">
                <a14:useLocalDpi xmlns:a14="http://schemas.microsoft.com/office/drawing/2010/main" val="0"/>
              </a:ext>
            </a:extLst>
          </a:blip>
          <a:srcRect l="27986" t="38995" r="28250" b="17816"/>
          <a:stretch/>
        </p:blipFill>
        <p:spPr bwMode="auto">
          <a:xfrm>
            <a:off x="5880010" y="3611503"/>
            <a:ext cx="3263990" cy="3082693"/>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DAB0BF76-3D14-992F-457C-8ADFF57C8210}"/>
              </a:ext>
            </a:extLst>
          </p:cNvPr>
          <p:cNvSpPr txBox="1"/>
          <p:nvPr/>
        </p:nvSpPr>
        <p:spPr>
          <a:xfrm>
            <a:off x="1042988" y="1400175"/>
            <a:ext cx="2886075" cy="830997"/>
          </a:xfrm>
          <a:prstGeom prst="rect">
            <a:avLst/>
          </a:prstGeom>
          <a:noFill/>
        </p:spPr>
        <p:txBody>
          <a:bodyPr wrap="square" rtlCol="0">
            <a:spAutoFit/>
          </a:bodyPr>
          <a:lstStyle/>
          <a:p>
            <a:r>
              <a:rPr lang="en-US" sz="2400" dirty="0" err="1">
                <a:hlinkClick r:id="rId5"/>
              </a:rPr>
              <a:t>Truestorytelling.org</a:t>
            </a:r>
            <a:r>
              <a:rPr lang="en-US" sz="2400" dirty="0">
                <a:hlinkClick r:id="rId5"/>
              </a:rPr>
              <a:t> </a:t>
            </a:r>
            <a:endParaRPr lang="en-US" sz="2400" dirty="0"/>
          </a:p>
          <a:p>
            <a:r>
              <a:rPr lang="en-US" sz="2400" dirty="0"/>
              <a:t>Heidegger Model</a:t>
            </a:r>
          </a:p>
        </p:txBody>
      </p:sp>
      <p:sp>
        <p:nvSpPr>
          <p:cNvPr id="10" name="TextBox 9">
            <a:extLst>
              <a:ext uri="{FF2B5EF4-FFF2-40B4-BE49-F238E27FC236}">
                <a16:creationId xmlns:a16="http://schemas.microsoft.com/office/drawing/2014/main" id="{075C4B3A-C564-4112-CC3E-3E648876F37B}"/>
              </a:ext>
            </a:extLst>
          </p:cNvPr>
          <p:cNvSpPr txBox="1"/>
          <p:nvPr/>
        </p:nvSpPr>
        <p:spPr>
          <a:xfrm>
            <a:off x="1042988" y="4506518"/>
            <a:ext cx="2886075" cy="830997"/>
          </a:xfrm>
          <a:prstGeom prst="rect">
            <a:avLst/>
          </a:prstGeom>
          <a:noFill/>
        </p:spPr>
        <p:txBody>
          <a:bodyPr wrap="square" rtlCol="0">
            <a:spAutoFit/>
          </a:bodyPr>
          <a:lstStyle/>
          <a:p>
            <a:r>
              <a:rPr lang="en-US" sz="2400" dirty="0">
                <a:hlinkClick r:id="rId6"/>
              </a:rPr>
              <a:t>Enthinkment.com</a:t>
            </a:r>
            <a:endParaRPr lang="en-US" sz="2400" dirty="0"/>
          </a:p>
          <a:p>
            <a:r>
              <a:rPr lang="en-US" sz="2400" dirty="0"/>
              <a:t>Bakhtin Model</a:t>
            </a:r>
          </a:p>
        </p:txBody>
      </p:sp>
      <p:cxnSp>
        <p:nvCxnSpPr>
          <p:cNvPr id="5" name="Straight Connector 4">
            <a:extLst>
              <a:ext uri="{FF2B5EF4-FFF2-40B4-BE49-F238E27FC236}">
                <a16:creationId xmlns:a16="http://schemas.microsoft.com/office/drawing/2014/main" id="{732D6559-6967-8296-72D2-13D6463AE180}"/>
              </a:ext>
            </a:extLst>
          </p:cNvPr>
          <p:cNvCxnSpPr>
            <a:cxnSpLocks/>
          </p:cNvCxnSpPr>
          <p:nvPr/>
        </p:nvCxnSpPr>
        <p:spPr>
          <a:xfrm>
            <a:off x="492919" y="3611126"/>
            <a:ext cx="1100137" cy="853440"/>
          </a:xfrm>
          <a:prstGeom prst="line">
            <a:avLst/>
          </a:prstGeom>
          <a:ln w="88900">
            <a:solidFill>
              <a:schemeClr val="accent1"/>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725016E-D3E9-A99E-062B-320DA412E19E}"/>
              </a:ext>
            </a:extLst>
          </p:cNvPr>
          <p:cNvCxnSpPr>
            <a:cxnSpLocks/>
          </p:cNvCxnSpPr>
          <p:nvPr/>
        </p:nvCxnSpPr>
        <p:spPr>
          <a:xfrm flipV="1">
            <a:off x="646171" y="2109543"/>
            <a:ext cx="1151573" cy="733199"/>
          </a:xfrm>
          <a:prstGeom prst="line">
            <a:avLst/>
          </a:prstGeom>
          <a:ln w="88900">
            <a:solidFill>
              <a:schemeClr val="accent1"/>
            </a:solidFill>
            <a:headEnd type="ova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418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FBDF4EF-C59E-1966-969D-038ABF7D7340}"/>
              </a:ext>
            </a:extLst>
          </p:cNvPr>
          <p:cNvSpPr>
            <a:spLocks noGrp="1"/>
          </p:cNvSpPr>
          <p:nvPr>
            <p:ph idx="1"/>
          </p:nvPr>
        </p:nvSpPr>
        <p:spPr>
          <a:xfrm>
            <a:off x="4800601" y="685929"/>
            <a:ext cx="4343399" cy="6172071"/>
          </a:xfrm>
        </p:spPr>
        <p:txBody>
          <a:bodyPr>
            <a:normAutofit fontScale="70000" lnSpcReduction="20000"/>
          </a:bodyPr>
          <a:lstStyle/>
          <a:p>
            <a:pPr marL="457200" indent="-457200">
              <a:buAutoNum type="arabicPeriod"/>
            </a:pPr>
            <a:r>
              <a:rPr lang="en-US" b="1" dirty="0"/>
              <a:t>WHAT</a:t>
            </a:r>
            <a:r>
              <a:rPr lang="en-US" dirty="0"/>
              <a:t> –’ </a:t>
            </a:r>
            <a:r>
              <a:rPr lang="en-US" b="1" dirty="0">
                <a:solidFill>
                  <a:schemeClr val="accent6">
                    <a:lumMod val="75000"/>
                  </a:schemeClr>
                </a:solidFill>
                <a:highlight>
                  <a:srgbClr val="00FFFF"/>
                </a:highlight>
              </a:rPr>
              <a:t>BLUE PILL=ISTINA </a:t>
            </a:r>
            <a:r>
              <a:rPr lang="en-US" dirty="0"/>
              <a:t> theoretical-assumptions REFLECTING facts, opinions, silos called ‘epistemology are emotive-volitional tones, so settled forming GAP with </a:t>
            </a:r>
            <a:r>
              <a:rPr lang="en-US" i="1" dirty="0"/>
              <a:t>BEING</a:t>
            </a:r>
            <a:endParaRPr lang="en-US" b="1" dirty="0">
              <a:highlight>
                <a:srgbClr val="00FFFF"/>
              </a:highlight>
            </a:endParaRPr>
          </a:p>
          <a:p>
            <a:pPr marL="457200" indent="-457200">
              <a:buAutoNum type="arabicPeriod"/>
            </a:pPr>
            <a:r>
              <a:rPr lang="en-US" b="1" dirty="0"/>
              <a:t>WHEN</a:t>
            </a:r>
            <a:r>
              <a:rPr lang="en-US" dirty="0"/>
              <a:t> –</a:t>
            </a:r>
            <a:r>
              <a:rPr lang="en-US" b="1" dirty="0">
                <a:solidFill>
                  <a:schemeClr val="accent6">
                    <a:lumMod val="75000"/>
                  </a:schemeClr>
                </a:solidFill>
                <a:highlight>
                  <a:srgbClr val="00FFFF"/>
                </a:highlight>
              </a:rPr>
              <a:t>BLUE PILL=ISTINA</a:t>
            </a:r>
            <a:r>
              <a:rPr lang="en-US" dirty="0"/>
              <a:t> REFLECTING settled assumptions of past events of history (retrospection) at GAP with </a:t>
            </a:r>
            <a:r>
              <a:rPr lang="en-US" i="1" dirty="0"/>
              <a:t>BEING</a:t>
            </a:r>
          </a:p>
          <a:p>
            <a:pPr marL="457200" indent="-457200">
              <a:buAutoNum type="arabicPeriod"/>
            </a:pPr>
            <a:r>
              <a:rPr lang="en-US" b="1" dirty="0"/>
              <a:t>WISH</a:t>
            </a:r>
            <a:r>
              <a:rPr lang="en-US" dirty="0"/>
              <a:t> - </a:t>
            </a:r>
            <a:r>
              <a:rPr lang="en-US" b="1" dirty="0">
                <a:solidFill>
                  <a:schemeClr val="accent6">
                    <a:lumMod val="75000"/>
                  </a:schemeClr>
                </a:solidFill>
                <a:highlight>
                  <a:srgbClr val="00FFFF"/>
                </a:highlight>
              </a:rPr>
              <a:t>BLUE PILL=ISTINA</a:t>
            </a:r>
            <a:r>
              <a:rPr lang="en-US" dirty="0"/>
              <a:t> REFLECTING settled assumptions of varied Bets invested in Future projects (plots) after ante-up, at GAP with </a:t>
            </a:r>
            <a:r>
              <a:rPr lang="en-US" i="1" dirty="0"/>
              <a:t>BEING</a:t>
            </a:r>
            <a:endParaRPr lang="en-US" dirty="0"/>
          </a:p>
          <a:p>
            <a:pPr marL="457200" indent="-457200">
              <a:buAutoNum type="arabicPeriod"/>
            </a:pPr>
            <a:r>
              <a:rPr lang="en-US" b="1" dirty="0"/>
              <a:t>WHY</a:t>
            </a:r>
            <a:r>
              <a:rPr lang="en-US" dirty="0"/>
              <a:t> – </a:t>
            </a:r>
            <a:r>
              <a:rPr lang="en-US" dirty="0">
                <a:solidFill>
                  <a:schemeClr val="bg1"/>
                </a:solidFill>
                <a:highlight>
                  <a:srgbClr val="FF0000"/>
                </a:highlight>
              </a:rPr>
              <a:t>RED PILL= PRAVDA</a:t>
            </a:r>
            <a:r>
              <a:rPr lang="en-US" dirty="0"/>
              <a:t> RADICAL REFLEXIVITY UNSETTLING &amp; uncovering what covered in this Once-Occurrent Eventness of BEING, inquires called ‘ontology’, at GAP with participants, the inquirer is also a  participant</a:t>
            </a:r>
            <a:endParaRPr lang="en-US" dirty="0">
              <a:solidFill>
                <a:schemeClr val="bg1"/>
              </a:solidFill>
              <a:highlight>
                <a:srgbClr val="FF0000"/>
              </a:highlight>
            </a:endParaRPr>
          </a:p>
          <a:p>
            <a:pPr marL="457200" indent="-457200">
              <a:buAutoNum type="arabicPeriod"/>
            </a:pPr>
            <a:r>
              <a:rPr lang="en-US" b="1" dirty="0"/>
              <a:t>WANTS </a:t>
            </a:r>
            <a:r>
              <a:rPr lang="en-US" dirty="0"/>
              <a:t>– Emergences of Emotive-Volitional Tones: retrospection-to-past &amp;/or arriving-from-future (prospection) sensemaking at GAP with </a:t>
            </a:r>
            <a:r>
              <a:rPr lang="en-US" i="1" dirty="0"/>
              <a:t>BEING</a:t>
            </a:r>
            <a:endParaRPr lang="en-US" b="1" dirty="0"/>
          </a:p>
          <a:p>
            <a:pPr marL="457200" indent="-457200">
              <a:buAutoNum type="arabicPeriod"/>
            </a:pPr>
            <a:r>
              <a:rPr lang="en-US" b="1" dirty="0"/>
              <a:t>WHO </a:t>
            </a:r>
            <a:r>
              <a:rPr lang="en-US" dirty="0"/>
              <a:t>– 4 Who’s asking for or driving each story or narrative with emotive-volitional tone forces</a:t>
            </a:r>
          </a:p>
          <a:p>
            <a:pPr marL="457200" indent="-457200">
              <a:buAutoNum type="arabicPeriod"/>
            </a:pPr>
            <a:r>
              <a:rPr lang="en-US" b="1" dirty="0"/>
              <a:t>WHERE </a:t>
            </a:r>
            <a:r>
              <a:rPr lang="en-US" dirty="0"/>
              <a:t>– </a:t>
            </a:r>
            <a:r>
              <a:rPr lang="en-US" b="1" dirty="0">
                <a:solidFill>
                  <a:schemeClr val="accent6">
                    <a:lumMod val="75000"/>
                  </a:schemeClr>
                </a:solidFill>
                <a:highlight>
                  <a:srgbClr val="00FFFF"/>
                </a:highlight>
              </a:rPr>
              <a:t>BLUE PILL=ISTINA</a:t>
            </a:r>
            <a:r>
              <a:rPr lang="en-US" dirty="0"/>
              <a:t> REFLECTING wild hunches, abductions, 6</a:t>
            </a:r>
            <a:r>
              <a:rPr lang="en-US" baseline="30000" dirty="0"/>
              <a:t>th</a:t>
            </a:r>
            <a:r>
              <a:rPr lang="en-US" dirty="0"/>
              <a:t> sense, the eternal timeless where of the cosmos, settled at GAP with </a:t>
            </a:r>
            <a:r>
              <a:rPr lang="en-US" i="1" dirty="0"/>
              <a:t>BEING</a:t>
            </a:r>
            <a:endParaRPr lang="en-US" b="1" dirty="0"/>
          </a:p>
        </p:txBody>
      </p:sp>
      <p:sp>
        <p:nvSpPr>
          <p:cNvPr id="5" name="TextBox 4">
            <a:extLst>
              <a:ext uri="{FF2B5EF4-FFF2-40B4-BE49-F238E27FC236}">
                <a16:creationId xmlns:a16="http://schemas.microsoft.com/office/drawing/2014/main" id="{7ABAD56C-1552-653D-D003-B5CFAA389789}"/>
              </a:ext>
            </a:extLst>
          </p:cNvPr>
          <p:cNvSpPr txBox="1"/>
          <p:nvPr/>
        </p:nvSpPr>
        <p:spPr>
          <a:xfrm>
            <a:off x="-385765" y="685929"/>
            <a:ext cx="5186365" cy="6227346"/>
          </a:xfrm>
          <a:prstGeom prst="rect">
            <a:avLst/>
          </a:prstGeom>
          <a:noFill/>
        </p:spPr>
        <p:txBody>
          <a:bodyPr wrap="square">
            <a:spAutoFit/>
          </a:bodyPr>
          <a:lstStyle/>
          <a:p>
            <a:pPr marL="685800" marR="0" indent="-228600" algn="l">
              <a:spcBef>
                <a:spcPts val="0"/>
              </a:spcBef>
              <a:spcAft>
                <a:spcPts val="800"/>
              </a:spcAft>
            </a:pPr>
            <a:r>
              <a:rPr lang="en-US" sz="1400" b="0" i="0" u="none" strike="noStrike" dirty="0">
                <a:solidFill>
                  <a:srgbClr val="000000"/>
                </a:solidFill>
                <a:effectLst/>
                <a:latin typeface="Calibri" panose="020F0502020204030204" pitchFamily="34" charset="0"/>
              </a:rPr>
              <a:t>1.</a:t>
            </a:r>
            <a:r>
              <a:rPr lang="en-US" sz="1400" b="0" i="0" u="none" strike="noStrike" dirty="0">
                <a:solidFill>
                  <a:srgbClr val="000000"/>
                </a:solidFill>
                <a:effectLst/>
                <a:latin typeface="Times New Roman" panose="02020603050405020304" pitchFamily="18" charset="0"/>
              </a:rPr>
              <a:t>   </a:t>
            </a:r>
            <a:r>
              <a:rPr lang="en-US" sz="1400" b="1" i="1" u="none" strike="noStrike" dirty="0">
                <a:solidFill>
                  <a:srgbClr val="000000"/>
                </a:solidFill>
                <a:effectLst/>
                <a:latin typeface="Calibri" panose="020F0502020204030204" pitchFamily="34" charset="0"/>
              </a:rPr>
              <a:t>BENEATH-Heart</a:t>
            </a:r>
            <a:r>
              <a:rPr lang="en-US" sz="1400" b="0" i="0" u="none" strike="noStrike" dirty="0">
                <a:solidFill>
                  <a:srgbClr val="000000"/>
                </a:solidFill>
                <a:effectLst/>
                <a:latin typeface="Calibri" panose="020F0502020204030204" pitchFamily="34" charset="0"/>
              </a:rPr>
              <a:t>, beneath to the thematizing of fore-conception, the fore-categorizing of opinions, and calculative thinking to another kind of thinking</a:t>
            </a:r>
          </a:p>
          <a:p>
            <a:pPr marL="685800" marR="0" indent="-228600" algn="l">
              <a:spcBef>
                <a:spcPts val="0"/>
              </a:spcBef>
              <a:spcAft>
                <a:spcPts val="0"/>
              </a:spcAft>
            </a:pPr>
            <a:r>
              <a:rPr lang="en-US" sz="1400" b="0" i="0" u="none" strike="noStrike" dirty="0">
                <a:solidFill>
                  <a:srgbClr val="000000"/>
                </a:solidFill>
                <a:effectLst/>
                <a:latin typeface="Times New Roman" panose="02020603050405020304" pitchFamily="18" charset="0"/>
              </a:rPr>
              <a:t>2.   </a:t>
            </a:r>
            <a:r>
              <a:rPr lang="en-US" sz="1400" b="1" i="1" u="none" strike="noStrike" dirty="0">
                <a:solidFill>
                  <a:srgbClr val="000000"/>
                </a:solidFill>
                <a:effectLst/>
                <a:latin typeface="Times New Roman" panose="02020603050405020304" pitchFamily="18" charset="0"/>
              </a:rPr>
              <a:t>BEFORE-Heart</a:t>
            </a:r>
            <a:r>
              <a:rPr lang="en-US" sz="1400" b="0" i="0" u="none" strike="noStrike" dirty="0">
                <a:solidFill>
                  <a:srgbClr val="000000"/>
                </a:solidFill>
                <a:effectLst/>
                <a:latin typeface="Times New Roman" panose="02020603050405020304" pitchFamily="18" charset="0"/>
              </a:rPr>
              <a:t>, before of layer upon layer of history, accessed by doing retrospective sensemaking stories already there, including fore-having the ‘little wow moments’, history of some decades, centuries, or millennia of ways of thinking</a:t>
            </a:r>
          </a:p>
          <a:p>
            <a:pPr marL="685800" marR="0" indent="-228600" algn="l">
              <a:spcBef>
                <a:spcPts val="0"/>
              </a:spcBef>
              <a:spcAft>
                <a:spcPts val="0"/>
              </a:spcAft>
            </a:pPr>
            <a:r>
              <a:rPr lang="en-US" sz="1400" b="0" i="0" u="none" strike="noStrike" dirty="0">
                <a:solidFill>
                  <a:srgbClr val="000000"/>
                </a:solidFill>
                <a:effectLst/>
                <a:latin typeface="Times New Roman" panose="02020603050405020304" pitchFamily="18" charset="0"/>
              </a:rPr>
              <a:t>3.   </a:t>
            </a:r>
            <a:r>
              <a:rPr lang="en-US" sz="1400" b="1" i="1" u="none" strike="noStrike" dirty="0">
                <a:solidFill>
                  <a:srgbClr val="000000"/>
                </a:solidFill>
                <a:effectLst/>
                <a:latin typeface="Times New Roman" panose="02020603050405020304" pitchFamily="18" charset="0"/>
              </a:rPr>
              <a:t>BETS-Heart</a:t>
            </a:r>
            <a:r>
              <a:rPr lang="en-US" sz="1400" b="0" i="0" u="none" strike="noStrike" dirty="0">
                <a:solidFill>
                  <a:srgbClr val="000000"/>
                </a:solidFill>
                <a:effectLst/>
                <a:latin typeface="Times New Roman" panose="02020603050405020304" pitchFamily="18" charset="0"/>
              </a:rPr>
              <a:t>, bets on the Future, by doing prospective sensemaking, using foresight (or foretelling) to engage in opportune moments for strategic thinking.</a:t>
            </a:r>
          </a:p>
          <a:p>
            <a:pPr marL="685800" marR="0" indent="-228600" algn="l">
              <a:spcBef>
                <a:spcPts val="0"/>
              </a:spcBef>
              <a:spcAft>
                <a:spcPts val="0"/>
              </a:spcAft>
            </a:pPr>
            <a:r>
              <a:rPr lang="en-US" sz="1400" b="0" i="0" u="none" strike="noStrike" dirty="0">
                <a:solidFill>
                  <a:srgbClr val="000000"/>
                </a:solidFill>
                <a:effectLst/>
                <a:latin typeface="Times New Roman" panose="02020603050405020304" pitchFamily="18" charset="0"/>
              </a:rPr>
              <a:t>4.   </a:t>
            </a:r>
            <a:r>
              <a:rPr lang="en-US" sz="1400" b="1" i="1" dirty="0">
                <a:solidFill>
                  <a:srgbClr val="000000"/>
                </a:solidFill>
                <a:latin typeface="Times New Roman" panose="02020603050405020304" pitchFamily="18" charset="0"/>
              </a:rPr>
              <a:t>BEING</a:t>
            </a:r>
            <a:r>
              <a:rPr lang="en-US" sz="1400" b="1" i="1" u="none" strike="noStrike" dirty="0">
                <a:solidFill>
                  <a:srgbClr val="000000"/>
                </a:solidFill>
                <a:effectLst/>
                <a:latin typeface="Times New Roman" panose="02020603050405020304" pitchFamily="18" charset="0"/>
              </a:rPr>
              <a:t> (depicted by Spiral Nautilus)</a:t>
            </a:r>
            <a:r>
              <a:rPr lang="en-US" sz="1400" b="0" i="0" u="none" strike="noStrike" dirty="0">
                <a:solidFill>
                  <a:srgbClr val="000000"/>
                </a:solidFill>
                <a:effectLst/>
                <a:latin typeface="Times New Roman" panose="02020603050405020304" pitchFamily="18" charset="0"/>
              </a:rPr>
              <a:t>, to encounter Being-in-the-world, unconcealing the fore-gotten, the what lies hidden, disclosing Being in-spacetimemattering, unfolding present processes</a:t>
            </a:r>
          </a:p>
          <a:p>
            <a:pPr marL="685800" marR="0" indent="-228600" algn="l">
              <a:spcBef>
                <a:spcPts val="0"/>
              </a:spcBef>
              <a:spcAft>
                <a:spcPts val="0"/>
              </a:spcAft>
            </a:pPr>
            <a:r>
              <a:rPr lang="en-US" sz="1400" b="0" i="0" u="none" strike="noStrike" dirty="0">
                <a:solidFill>
                  <a:srgbClr val="000000"/>
                </a:solidFill>
                <a:effectLst/>
                <a:latin typeface="Times New Roman" panose="02020603050405020304" pitchFamily="18" charset="0"/>
              </a:rPr>
              <a:t>5.   </a:t>
            </a:r>
            <a:r>
              <a:rPr lang="en-US" sz="1400" b="1" i="1" u="none" strike="noStrike" dirty="0">
                <a:solidFill>
                  <a:srgbClr val="000000"/>
                </a:solidFill>
                <a:effectLst/>
                <a:latin typeface="Times New Roman" panose="02020603050405020304" pitchFamily="18" charset="0"/>
              </a:rPr>
              <a:t>BECOMING in two Directions</a:t>
            </a:r>
            <a:r>
              <a:rPr lang="en-US" sz="1400" b="0" i="0" u="none" strike="noStrike" dirty="0">
                <a:solidFill>
                  <a:srgbClr val="000000"/>
                </a:solidFill>
                <a:effectLst/>
                <a:latin typeface="Times New Roman" panose="02020603050405020304" pitchFamily="18" charset="0"/>
              </a:rPr>
              <a:t>: what is emerging in the fore-caring from Before, and Bets on the future (ante-up as they say in poker, putting down your bets) and being answerable for the outcomes and consequences</a:t>
            </a:r>
          </a:p>
          <a:p>
            <a:pPr marL="685800" marR="0" indent="-228600" algn="l">
              <a:spcBef>
                <a:spcPts val="0"/>
              </a:spcBef>
              <a:spcAft>
                <a:spcPts val="0"/>
              </a:spcAft>
            </a:pPr>
            <a:r>
              <a:rPr lang="en-US" sz="1400" b="0" i="0" u="none" strike="noStrike" dirty="0">
                <a:solidFill>
                  <a:srgbClr val="000000"/>
                </a:solidFill>
                <a:effectLst/>
                <a:latin typeface="Times New Roman" panose="02020603050405020304" pitchFamily="18" charset="0"/>
              </a:rPr>
              <a:t>6.   </a:t>
            </a:r>
            <a:r>
              <a:rPr lang="en-US" sz="1400" b="1" i="1" u="none" strike="noStrike" dirty="0">
                <a:solidFill>
                  <a:srgbClr val="000000"/>
                </a:solidFill>
                <a:effectLst/>
                <a:latin typeface="Times New Roman" panose="02020603050405020304" pitchFamily="18" charset="0"/>
              </a:rPr>
              <a:t>BETEWEEN four Who-consciousnesses</a:t>
            </a:r>
            <a:r>
              <a:rPr lang="en-US" sz="1400" b="0" i="0" u="none" strike="noStrike" dirty="0">
                <a:solidFill>
                  <a:srgbClr val="000000"/>
                </a:solidFill>
                <a:effectLst/>
                <a:latin typeface="Times New Roman" panose="02020603050405020304" pitchFamily="18" charset="0"/>
              </a:rPr>
              <a:t>: what we are taking-to-heart in fore-structuring? 'Who' is asking for it, who are we narrating or storying to or for?  We propose four who’s of together-listening and together-telling: ego-centric, we-centric, corporate-centric, and ecologically-centric</a:t>
            </a:r>
          </a:p>
          <a:p>
            <a:pPr marL="685800" marR="0" indent="-228600" algn="l">
              <a:spcBef>
                <a:spcPts val="0"/>
              </a:spcBef>
              <a:spcAft>
                <a:spcPts val="0"/>
              </a:spcAft>
            </a:pPr>
            <a:r>
              <a:rPr lang="en-US" sz="1400" b="0" i="0" u="none" strike="noStrike" dirty="0">
                <a:solidFill>
                  <a:srgbClr val="000000"/>
                </a:solidFill>
                <a:effectLst/>
                <a:latin typeface="Times New Roman" panose="02020603050405020304" pitchFamily="18" charset="0"/>
              </a:rPr>
              <a:t>7. </a:t>
            </a:r>
            <a:r>
              <a:rPr lang="en-US" sz="1400" b="1" i="1" u="none" strike="noStrike" dirty="0">
                <a:solidFill>
                  <a:srgbClr val="000000"/>
                </a:solidFill>
                <a:effectLst/>
                <a:latin typeface="Times New Roman" panose="02020603050405020304" pitchFamily="18" charset="0"/>
              </a:rPr>
              <a:t>BEYOND-Heart</a:t>
            </a:r>
            <a:r>
              <a:rPr lang="en-US" sz="1400" b="0" i="0" u="none" strike="noStrike" dirty="0">
                <a:solidFill>
                  <a:srgbClr val="000000"/>
                </a:solidFill>
                <a:effectLst/>
                <a:latin typeface="Times New Roman" panose="02020603050405020304" pitchFamily="18" charset="0"/>
              </a:rPr>
              <a:t>, to what is intuitive in our-fore-grasping something not of the five senses, hunches, 6th sense, or what Peirce called ‘abduction’ (intelligent guesses that need to be confirmed by inductive inquiry)</a:t>
            </a:r>
          </a:p>
        </p:txBody>
      </p:sp>
      <p:sp>
        <p:nvSpPr>
          <p:cNvPr id="6" name="TextBox 5">
            <a:extLst>
              <a:ext uri="{FF2B5EF4-FFF2-40B4-BE49-F238E27FC236}">
                <a16:creationId xmlns:a16="http://schemas.microsoft.com/office/drawing/2014/main" id="{17D154D8-F6BA-3CD5-23D1-3542B9A12E2D}"/>
              </a:ext>
            </a:extLst>
          </p:cNvPr>
          <p:cNvSpPr txBox="1"/>
          <p:nvPr/>
        </p:nvSpPr>
        <p:spPr>
          <a:xfrm>
            <a:off x="5224466" y="114515"/>
            <a:ext cx="3576635" cy="400110"/>
          </a:xfrm>
          <a:prstGeom prst="rect">
            <a:avLst/>
          </a:prstGeom>
          <a:noFill/>
        </p:spPr>
        <p:txBody>
          <a:bodyPr wrap="square" rtlCol="0">
            <a:spAutoFit/>
          </a:bodyPr>
          <a:lstStyle/>
          <a:p>
            <a:r>
              <a:rPr lang="en-US" sz="2000" b="1" dirty="0"/>
              <a:t>Antenarratives VIA Bakhtin</a:t>
            </a:r>
          </a:p>
        </p:txBody>
      </p:sp>
      <p:sp>
        <p:nvSpPr>
          <p:cNvPr id="7" name="TextBox 6">
            <a:extLst>
              <a:ext uri="{FF2B5EF4-FFF2-40B4-BE49-F238E27FC236}">
                <a16:creationId xmlns:a16="http://schemas.microsoft.com/office/drawing/2014/main" id="{93662E4A-4A59-DDDC-020E-CCC508A59DFC}"/>
              </a:ext>
            </a:extLst>
          </p:cNvPr>
          <p:cNvSpPr txBox="1"/>
          <p:nvPr/>
        </p:nvSpPr>
        <p:spPr>
          <a:xfrm>
            <a:off x="195264" y="100120"/>
            <a:ext cx="4729162" cy="400110"/>
          </a:xfrm>
          <a:prstGeom prst="rect">
            <a:avLst/>
          </a:prstGeom>
          <a:noFill/>
        </p:spPr>
        <p:txBody>
          <a:bodyPr wrap="square" rtlCol="0">
            <a:spAutoFit/>
          </a:bodyPr>
          <a:lstStyle/>
          <a:p>
            <a:r>
              <a:rPr lang="en-US" sz="2000" b="1" dirty="0"/>
              <a:t>Antenarrative Processes VIA Heidegger</a:t>
            </a:r>
          </a:p>
        </p:txBody>
      </p:sp>
    </p:spTree>
    <p:extLst>
      <p:ext uri="{BB962C8B-B14F-4D97-AF65-F5344CB8AC3E}">
        <p14:creationId xmlns:p14="http://schemas.microsoft.com/office/powerpoint/2010/main" val="289743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circle(in)">
                                      <p:cBhvr>
                                        <p:cTn id="22" dur="2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ircle(in)">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circle(in)">
                                      <p:cBhvr>
                                        <p:cTn id="32" dur="20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circle(in)">
                                      <p:cBhvr>
                                        <p:cTn id="37" dur="20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circle(in)">
                                      <p:cBhvr>
                                        <p:cTn id="42" dur="20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circle(in)">
                                      <p:cBhvr>
                                        <p:cTn id="47" dur="2000"/>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circle(in)">
                                      <p:cBhvr>
                                        <p:cTn id="52" dur="20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circle(in)">
                                      <p:cBhvr>
                                        <p:cTn id="57" dur="2000"/>
                                        <p:tgtEl>
                                          <p:spTgt spid="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circle(in)">
                                      <p:cBhvr>
                                        <p:cTn id="62" dur="2000"/>
                                        <p:tgtEl>
                                          <p:spTgt spid="4">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animEffect transition="in" filter="circle(in)">
                                      <p:cBhvr>
                                        <p:cTn id="67" dur="2000"/>
                                        <p:tgtEl>
                                          <p:spTgt spid="5">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4">
                                            <p:txEl>
                                              <p:pRg st="6" end="6"/>
                                            </p:txEl>
                                          </p:spTgt>
                                        </p:tgtEl>
                                        <p:attrNameLst>
                                          <p:attrName>style.visibility</p:attrName>
                                        </p:attrNameLst>
                                      </p:cBhvr>
                                      <p:to>
                                        <p:strVal val="visible"/>
                                      </p:to>
                                    </p:set>
                                    <p:animEffect transition="in" filter="circle(in)">
                                      <p:cBhvr>
                                        <p:cTn id="72"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1D4E9-74AE-A622-D5EE-8FABF0F6FA2C}"/>
              </a:ext>
            </a:extLst>
          </p:cNvPr>
          <p:cNvSpPr>
            <a:spLocks noGrp="1"/>
          </p:cNvSpPr>
          <p:nvPr>
            <p:ph type="title"/>
          </p:nvPr>
        </p:nvSpPr>
        <p:spPr/>
        <p:txBody>
          <a:bodyPr/>
          <a:lstStyle/>
          <a:p>
            <a:r>
              <a:rPr lang="en-US" dirty="0"/>
              <a:t>Part I </a:t>
            </a:r>
          </a:p>
        </p:txBody>
      </p:sp>
      <p:sp>
        <p:nvSpPr>
          <p:cNvPr id="5" name="Content Placeholder 2">
            <a:extLst>
              <a:ext uri="{FF2B5EF4-FFF2-40B4-BE49-F238E27FC236}">
                <a16:creationId xmlns:a16="http://schemas.microsoft.com/office/drawing/2014/main" id="{8A881B7B-DCC0-93D4-035E-95B1A431DAA5}"/>
              </a:ext>
            </a:extLst>
          </p:cNvPr>
          <p:cNvSpPr txBox="1">
            <a:spLocks/>
          </p:cNvSpPr>
          <p:nvPr/>
        </p:nvSpPr>
        <p:spPr>
          <a:xfrm>
            <a:off x="96983" y="4081432"/>
            <a:ext cx="9047018" cy="300814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Boje, David M.; Jorgensen, Kenneth Mølbjerg. (2020). A ‘storytelling science’ approach making the eco-business modeling turn. Journal of Business Modeling, Vol. 8, No. 4, pp. 8-25. </a:t>
            </a:r>
            <a:r>
              <a:rPr lang="en-US" sz="2400" u="sng" dirty="0">
                <a:hlinkClick r:id="rId3"/>
              </a:rPr>
              <a:t>Click here for pre-press pdf</a:t>
            </a:r>
            <a:r>
              <a:rPr lang="en-US" sz="2400" dirty="0"/>
              <a:t>. </a:t>
            </a:r>
            <a:r>
              <a:rPr lang="en-US" sz="2400" u="sng" dirty="0">
                <a:hlinkClick r:id="rId4"/>
              </a:rPr>
              <a:t>Please Click here for final print version PDF</a:t>
            </a:r>
            <a:br>
              <a:rPr lang="en-US" sz="2400" dirty="0"/>
            </a:br>
            <a:endParaRPr lang="en-US" sz="2400" dirty="0"/>
          </a:p>
          <a:p>
            <a:r>
              <a:rPr lang="en-US" sz="2400" dirty="0"/>
              <a:t>Jørgensen, Kenneth Mølbjerg; Boje, David M. Storytelling Sustainability in Problem-Based Learning. Chapter to appear. </a:t>
            </a:r>
            <a:r>
              <a:rPr lang="en-US" sz="2400" u="sng" dirty="0">
                <a:hlinkClick r:id="rId5"/>
              </a:rPr>
              <a:t>Click here for pre-press pdf</a:t>
            </a:r>
            <a:r>
              <a:rPr lang="en-US" sz="2400" dirty="0"/>
              <a:t>.</a:t>
            </a:r>
          </a:p>
          <a:p>
            <a:r>
              <a:rPr lang="en-US" sz="2400" dirty="0"/>
              <a:t>Jørgensen, K. M., &amp; Boje, D. M. (2010). Resituating narrative and story in business ethics. </a:t>
            </a:r>
            <a:r>
              <a:rPr lang="en-US" sz="2400" i="1" dirty="0"/>
              <a:t>Business Ethics: A European Review</a:t>
            </a:r>
            <a:r>
              <a:rPr lang="en-US" sz="2400" dirty="0"/>
              <a:t>, 19(3), 253–264. https://</a:t>
            </a:r>
            <a:r>
              <a:rPr lang="en-US" sz="2400" dirty="0" err="1"/>
              <a:t>doi.org</a:t>
            </a:r>
            <a:r>
              <a:rPr lang="en-US" sz="2400" dirty="0"/>
              <a:t>/10.1111/j.1467-8608.2010.01593.x</a:t>
            </a:r>
          </a:p>
          <a:p>
            <a:endParaRPr lang="en-US" sz="2400" dirty="0"/>
          </a:p>
        </p:txBody>
      </p:sp>
      <p:pic>
        <p:nvPicPr>
          <p:cNvPr id="2050" name="Picture 2" descr="From red pills to red, white and blue Brexit: how The Matrix shaped our  reality | Movies | The Guardian">
            <a:extLst>
              <a:ext uri="{FF2B5EF4-FFF2-40B4-BE49-F238E27FC236}">
                <a16:creationId xmlns:a16="http://schemas.microsoft.com/office/drawing/2014/main" id="{4BB45A15-CEB7-3DE3-0994-FA6809A5A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435" y="535003"/>
            <a:ext cx="5621867" cy="3368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4EEAA0-E612-92E1-9AC1-6B250B7B3998}"/>
              </a:ext>
            </a:extLst>
          </p:cNvPr>
          <p:cNvSpPr txBox="1"/>
          <p:nvPr/>
        </p:nvSpPr>
        <p:spPr>
          <a:xfrm>
            <a:off x="517869" y="0"/>
            <a:ext cx="7339197" cy="800219"/>
          </a:xfrm>
          <a:prstGeom prst="rect">
            <a:avLst/>
          </a:prstGeom>
          <a:noFill/>
        </p:spPr>
        <p:txBody>
          <a:bodyPr wrap="square" rtlCol="0">
            <a:spAutoFit/>
          </a:bodyPr>
          <a:lstStyle/>
          <a:p>
            <a:r>
              <a:rPr lang="en-US" sz="2800" b="1" dirty="0"/>
              <a:t>Working with Kenneth Mølbjerg Jørgensen</a:t>
            </a:r>
          </a:p>
          <a:p>
            <a:endParaRPr lang="en-US" dirty="0"/>
          </a:p>
        </p:txBody>
      </p:sp>
    </p:spTree>
    <p:extLst>
      <p:ext uri="{BB962C8B-B14F-4D97-AF65-F5344CB8AC3E}">
        <p14:creationId xmlns:p14="http://schemas.microsoft.com/office/powerpoint/2010/main" val="142687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AF807-9734-A58A-754A-FE43068E3220}"/>
              </a:ext>
            </a:extLst>
          </p:cNvPr>
          <p:cNvSpPr>
            <a:spLocks noGrp="1"/>
          </p:cNvSpPr>
          <p:nvPr>
            <p:ph type="title"/>
          </p:nvPr>
        </p:nvSpPr>
        <p:spPr>
          <a:xfrm>
            <a:off x="517870" y="978409"/>
            <a:ext cx="3551853" cy="2627676"/>
          </a:xfrm>
        </p:spPr>
        <p:txBody>
          <a:bodyPr>
            <a:noAutofit/>
          </a:bodyPr>
          <a:lstStyle/>
          <a:p>
            <a:r>
              <a:rPr lang="en-US" sz="3600" dirty="0"/>
              <a:t>Time and space is a persistent narrative riddle</a:t>
            </a:r>
          </a:p>
        </p:txBody>
      </p:sp>
      <p:sp>
        <p:nvSpPr>
          <p:cNvPr id="3" name="Content Placeholder 2">
            <a:extLst>
              <a:ext uri="{FF2B5EF4-FFF2-40B4-BE49-F238E27FC236}">
                <a16:creationId xmlns:a16="http://schemas.microsoft.com/office/drawing/2014/main" id="{31C7D422-56F5-32B8-FA3C-79B75299ED64}"/>
              </a:ext>
            </a:extLst>
          </p:cNvPr>
          <p:cNvSpPr>
            <a:spLocks noGrp="1"/>
          </p:cNvSpPr>
          <p:nvPr>
            <p:ph idx="1"/>
          </p:nvPr>
        </p:nvSpPr>
        <p:spPr>
          <a:xfrm>
            <a:off x="3966693" y="978408"/>
            <a:ext cx="5021182" cy="5843660"/>
          </a:xfrm>
        </p:spPr>
        <p:txBody>
          <a:bodyPr>
            <a:normAutofit/>
          </a:bodyPr>
          <a:lstStyle/>
          <a:p>
            <a:pPr algn="r"/>
            <a:r>
              <a:rPr lang="en-US" sz="3600" dirty="0"/>
              <a:t>How do narratives and counternarrative trick us into plotting time &amp; space that is theoretical, mathematical, or quantitative?</a:t>
            </a:r>
          </a:p>
        </p:txBody>
      </p:sp>
      <p:pic>
        <p:nvPicPr>
          <p:cNvPr id="7170" name="Picture 2" descr="Overcoming the bystander effect- The New Indian Express">
            <a:extLst>
              <a:ext uri="{FF2B5EF4-FFF2-40B4-BE49-F238E27FC236}">
                <a16:creationId xmlns:a16="http://schemas.microsoft.com/office/drawing/2014/main" id="{17DC516F-9601-5488-C869-E1DDF85F8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46" y="2950315"/>
            <a:ext cx="5330275" cy="355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291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5074-33C5-8D1D-251D-D2ACEF73FFB8}"/>
              </a:ext>
            </a:extLst>
          </p:cNvPr>
          <p:cNvSpPr>
            <a:spLocks noGrp="1"/>
          </p:cNvSpPr>
          <p:nvPr>
            <p:ph type="title"/>
          </p:nvPr>
        </p:nvSpPr>
        <p:spPr>
          <a:xfrm>
            <a:off x="517871" y="978408"/>
            <a:ext cx="5200350" cy="2807981"/>
          </a:xfrm>
        </p:spPr>
        <p:txBody>
          <a:bodyPr>
            <a:normAutofit/>
          </a:bodyPr>
          <a:lstStyle/>
          <a:p>
            <a:r>
              <a:rPr lang="en-US" sz="3200" dirty="0"/>
              <a:t>This riddle of the </a:t>
            </a:r>
            <a:br>
              <a:rPr lang="en-US" sz="3200" dirty="0"/>
            </a:br>
            <a:r>
              <a:rPr lang="en-US" sz="3200" dirty="0"/>
              <a:t>dual-faces of ethical- and of bystander-answerability</a:t>
            </a:r>
          </a:p>
        </p:txBody>
      </p:sp>
      <p:sp>
        <p:nvSpPr>
          <p:cNvPr id="3" name="Content Placeholder 2">
            <a:extLst>
              <a:ext uri="{FF2B5EF4-FFF2-40B4-BE49-F238E27FC236}">
                <a16:creationId xmlns:a16="http://schemas.microsoft.com/office/drawing/2014/main" id="{805BBCDD-5A02-7786-6325-31CE0A9B5D88}"/>
              </a:ext>
            </a:extLst>
          </p:cNvPr>
          <p:cNvSpPr>
            <a:spLocks noGrp="1"/>
          </p:cNvSpPr>
          <p:nvPr>
            <p:ph idx="1"/>
          </p:nvPr>
        </p:nvSpPr>
        <p:spPr>
          <a:xfrm>
            <a:off x="5035639" y="2820472"/>
            <a:ext cx="3968906" cy="4134118"/>
          </a:xfrm>
        </p:spPr>
        <p:txBody>
          <a:bodyPr>
            <a:normAutofit/>
          </a:bodyPr>
          <a:lstStyle/>
          <a:p>
            <a:r>
              <a:rPr lang="en-US" sz="3200" dirty="0"/>
              <a:t>What would you do?</a:t>
            </a:r>
          </a:p>
        </p:txBody>
      </p:sp>
      <p:pic>
        <p:nvPicPr>
          <p:cNvPr id="5122" name="Picture 2" descr="Witness and Leave: The Sad Bystander Culture">
            <a:extLst>
              <a:ext uri="{FF2B5EF4-FFF2-40B4-BE49-F238E27FC236}">
                <a16:creationId xmlns:a16="http://schemas.microsoft.com/office/drawing/2014/main" id="{851C8079-221A-6B7A-71F3-10AC147A4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55" y="3130729"/>
            <a:ext cx="4700883" cy="347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24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FD97-3DED-2CC2-35EC-518737E4065E}"/>
              </a:ext>
            </a:extLst>
          </p:cNvPr>
          <p:cNvSpPr>
            <a:spLocks noGrp="1"/>
          </p:cNvSpPr>
          <p:nvPr>
            <p:ph type="title"/>
          </p:nvPr>
        </p:nvSpPr>
        <p:spPr>
          <a:xfrm>
            <a:off x="517870" y="978409"/>
            <a:ext cx="3604948" cy="4732524"/>
          </a:xfrm>
        </p:spPr>
        <p:txBody>
          <a:bodyPr>
            <a:normAutofit/>
          </a:bodyPr>
          <a:lstStyle/>
          <a:p>
            <a:r>
              <a:rPr lang="en-US" sz="4400" dirty="0"/>
              <a:t>What is Participative Thinking?</a:t>
            </a:r>
          </a:p>
        </p:txBody>
      </p:sp>
      <p:sp>
        <p:nvSpPr>
          <p:cNvPr id="3" name="Content Placeholder 2">
            <a:extLst>
              <a:ext uri="{FF2B5EF4-FFF2-40B4-BE49-F238E27FC236}">
                <a16:creationId xmlns:a16="http://schemas.microsoft.com/office/drawing/2014/main" id="{7C1F1AAE-0D73-8E9F-B518-506E58903B47}"/>
              </a:ext>
            </a:extLst>
          </p:cNvPr>
          <p:cNvSpPr>
            <a:spLocks noGrp="1"/>
          </p:cNvSpPr>
          <p:nvPr>
            <p:ph idx="1"/>
          </p:nvPr>
        </p:nvSpPr>
        <p:spPr>
          <a:xfrm>
            <a:off x="4122818" y="840475"/>
            <a:ext cx="5021182" cy="5920933"/>
          </a:xfrm>
        </p:spPr>
        <p:txBody>
          <a:bodyPr>
            <a:normAutofit/>
          </a:bodyPr>
          <a:lstStyle/>
          <a:p>
            <a:r>
              <a:rPr lang="en-US" sz="2800" b="1" dirty="0"/>
              <a:t>It does not mean I live and act for my own sake. </a:t>
            </a:r>
          </a:p>
          <a:p>
            <a:r>
              <a:rPr lang="en-US" sz="2800" dirty="0"/>
              <a:t>It is the centrality of our unique participation-in-Being within the </a:t>
            </a:r>
            <a:r>
              <a:rPr lang="en-US" sz="2800" b="1" dirty="0"/>
              <a:t>architectonic of the ‘actually’ lived-experiences </a:t>
            </a:r>
            <a:r>
              <a:rPr lang="en-US" sz="2800" dirty="0"/>
              <a:t>has an ethical answerability</a:t>
            </a:r>
          </a:p>
          <a:p>
            <a:r>
              <a:rPr lang="en-US" sz="2800" dirty="0"/>
              <a:t>It is not merely a bystander answerability that does not intervene in once-occurrent on-going event</a:t>
            </a:r>
          </a:p>
        </p:txBody>
      </p:sp>
      <p:pic>
        <p:nvPicPr>
          <p:cNvPr id="2050" name="Picture 2" descr="Two-faced Janus">
            <a:extLst>
              <a:ext uri="{FF2B5EF4-FFF2-40B4-BE49-F238E27FC236}">
                <a16:creationId xmlns:a16="http://schemas.microsoft.com/office/drawing/2014/main" id="{17F5A9F0-49F6-7C5D-11CF-35BAB0D45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70" y="2987898"/>
            <a:ext cx="3013373" cy="363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662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C72B-4728-8809-F5E6-D48DF96C004E}"/>
              </a:ext>
            </a:extLst>
          </p:cNvPr>
          <p:cNvSpPr>
            <a:spLocks noGrp="1"/>
          </p:cNvSpPr>
          <p:nvPr>
            <p:ph type="title"/>
          </p:nvPr>
        </p:nvSpPr>
        <p:spPr>
          <a:xfrm>
            <a:off x="517870" y="978409"/>
            <a:ext cx="5290502" cy="2252105"/>
          </a:xfrm>
        </p:spPr>
        <p:txBody>
          <a:bodyPr>
            <a:noAutofit/>
          </a:bodyPr>
          <a:lstStyle/>
          <a:p>
            <a:r>
              <a:rPr lang="en-US" sz="3200" dirty="0"/>
              <a:t>What is time?</a:t>
            </a:r>
            <a:br>
              <a:rPr lang="en-US" sz="3200" dirty="0"/>
            </a:br>
            <a:r>
              <a:rPr lang="en-US" sz="3200" dirty="0"/>
              <a:t>What is space?</a:t>
            </a:r>
            <a:br>
              <a:rPr lang="en-US" sz="3200" dirty="0"/>
            </a:br>
            <a:r>
              <a:rPr lang="en-US" sz="3200" dirty="0"/>
              <a:t>What is their relationship?</a:t>
            </a:r>
          </a:p>
        </p:txBody>
      </p:sp>
      <p:sp>
        <p:nvSpPr>
          <p:cNvPr id="3" name="Content Placeholder 2">
            <a:extLst>
              <a:ext uri="{FF2B5EF4-FFF2-40B4-BE49-F238E27FC236}">
                <a16:creationId xmlns:a16="http://schemas.microsoft.com/office/drawing/2014/main" id="{82EA4A0C-E0D1-4E85-B765-E2F964B9962B}"/>
              </a:ext>
            </a:extLst>
          </p:cNvPr>
          <p:cNvSpPr>
            <a:spLocks noGrp="1"/>
          </p:cNvSpPr>
          <p:nvPr>
            <p:ph idx="1"/>
          </p:nvPr>
        </p:nvSpPr>
        <p:spPr>
          <a:xfrm>
            <a:off x="5539052" y="879112"/>
            <a:ext cx="3604948" cy="4870457"/>
          </a:xfrm>
        </p:spPr>
        <p:txBody>
          <a:bodyPr/>
          <a:lstStyle/>
          <a:p>
            <a:r>
              <a:rPr lang="en-US" dirty="0"/>
              <a:t>This riddle of the dual-faces of ethical- and of bystander-answerability pits the actual usage of time and space against the more theoretical, qualitative, mathematical or geometrical conceptions of time and space.</a:t>
            </a:r>
          </a:p>
        </p:txBody>
      </p:sp>
      <p:pic>
        <p:nvPicPr>
          <p:cNvPr id="6146" name="Picture 2" descr="Bystander Intervention Month - Wellness">
            <a:extLst>
              <a:ext uri="{FF2B5EF4-FFF2-40B4-BE49-F238E27FC236}">
                <a16:creationId xmlns:a16="http://schemas.microsoft.com/office/drawing/2014/main" id="{926EFB23-95DB-0915-BA67-DD1ED5F22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22" y="2560812"/>
            <a:ext cx="4713668" cy="4035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865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AD3B-C772-B3B9-BD0C-EEBCDA74FB40}"/>
              </a:ext>
            </a:extLst>
          </p:cNvPr>
          <p:cNvSpPr>
            <a:spLocks noGrp="1"/>
          </p:cNvSpPr>
          <p:nvPr>
            <p:ph type="title"/>
          </p:nvPr>
        </p:nvSpPr>
        <p:spPr/>
        <p:txBody>
          <a:bodyPr/>
          <a:lstStyle/>
          <a:p>
            <a:r>
              <a:rPr lang="en-US" dirty="0"/>
              <a:t>Part II</a:t>
            </a:r>
          </a:p>
        </p:txBody>
      </p:sp>
      <p:sp>
        <p:nvSpPr>
          <p:cNvPr id="3" name="Content Placeholder 2">
            <a:extLst>
              <a:ext uri="{FF2B5EF4-FFF2-40B4-BE49-F238E27FC236}">
                <a16:creationId xmlns:a16="http://schemas.microsoft.com/office/drawing/2014/main" id="{D5E1602E-1BEF-C413-FC6A-6B7850D4F5FA}"/>
              </a:ext>
            </a:extLst>
          </p:cNvPr>
          <p:cNvSpPr>
            <a:spLocks noGrp="1"/>
          </p:cNvSpPr>
          <p:nvPr>
            <p:ph idx="1"/>
          </p:nvPr>
        </p:nvSpPr>
        <p:spPr>
          <a:xfrm>
            <a:off x="2508069" y="718458"/>
            <a:ext cx="6635931" cy="6139542"/>
          </a:xfrm>
        </p:spPr>
        <p:txBody>
          <a:bodyPr>
            <a:normAutofit fontScale="70000" lnSpcReduction="20000"/>
          </a:bodyPr>
          <a:lstStyle/>
          <a:p>
            <a:r>
              <a:rPr lang="en-US" dirty="0"/>
              <a:t>Bager, A. S. (2013). Dialogue on dialogues: Multi-voiced dialogues (dialogism) as means for the co-production of knowledge in and on leadership communicative practices. </a:t>
            </a:r>
            <a:r>
              <a:rPr lang="en-US" i="1" dirty="0"/>
              <a:t>Academic Quarter| </a:t>
            </a:r>
            <a:r>
              <a:rPr lang="en-US" i="1" dirty="0" err="1"/>
              <a:t>Akademisk</a:t>
            </a:r>
            <a:r>
              <a:rPr lang="en-US" i="1" dirty="0"/>
              <a:t> </a:t>
            </a:r>
            <a:r>
              <a:rPr lang="en-US" i="1" dirty="0" err="1"/>
              <a:t>kvarter</a:t>
            </a:r>
            <a:r>
              <a:rPr lang="en-US" dirty="0"/>
              <a:t>, 146-159.</a:t>
            </a:r>
          </a:p>
          <a:p>
            <a:r>
              <a:rPr lang="en-US" dirty="0"/>
              <a:t>Bager, A. S. (2015). Organizational ethnography: an interaction analysis of identity work through the study of other-orientation and storytelling practices in a leadership development forum. </a:t>
            </a:r>
            <a:r>
              <a:rPr lang="en-US" i="1" dirty="0"/>
              <a:t>Tamara Journal for Critical Organization Inquiry</a:t>
            </a:r>
            <a:r>
              <a:rPr lang="en-US" dirty="0"/>
              <a:t>, </a:t>
            </a:r>
            <a:r>
              <a:rPr lang="en-US" i="1" dirty="0"/>
              <a:t>13</a:t>
            </a:r>
            <a:r>
              <a:rPr lang="en-US" dirty="0"/>
              <a:t>(3).</a:t>
            </a:r>
          </a:p>
          <a:p>
            <a:r>
              <a:rPr lang="en-US" dirty="0"/>
              <a:t>Bager, A. S. (2019). A multimodal discourse analysis of positioning and identity work in a leadership development practice.: A combined </a:t>
            </a:r>
            <a:r>
              <a:rPr lang="en-US" dirty="0" err="1"/>
              <a:t>dialogicality</a:t>
            </a:r>
            <a:r>
              <a:rPr lang="en-US" dirty="0"/>
              <a:t> and small story analysis. </a:t>
            </a:r>
            <a:r>
              <a:rPr lang="en-US" i="1" dirty="0"/>
              <a:t>Communication &amp; Language at Work</a:t>
            </a:r>
            <a:r>
              <a:rPr lang="en-US" dirty="0"/>
              <a:t>, </a:t>
            </a:r>
            <a:r>
              <a:rPr lang="en-US" i="1" dirty="0"/>
              <a:t>6</a:t>
            </a:r>
            <a:r>
              <a:rPr lang="en-US" dirty="0"/>
              <a:t>(1), 40-62.</a:t>
            </a:r>
          </a:p>
          <a:p>
            <a:r>
              <a:rPr lang="en-US" dirty="0"/>
              <a:t>Bager, A. S., Svane, M., &amp; Jørgensen, K. M. (2018). Ethics perspective on entrepreneurship. In </a:t>
            </a:r>
            <a:r>
              <a:rPr lang="en-US" i="1" dirty="0"/>
              <a:t>The Palgrave handbook of multidisciplinary perspectives on entrepreneurship</a:t>
            </a:r>
            <a:r>
              <a:rPr lang="en-US" dirty="0"/>
              <a:t> (pp. 457-477). Palgrave Macmillan, Cham. (</a:t>
            </a:r>
            <a:r>
              <a:rPr lang="en-US" dirty="0">
                <a:hlinkClick r:id="rId2"/>
              </a:rPr>
              <a:t>download @ Research Gate</a:t>
            </a:r>
            <a:r>
              <a:rPr lang="en-US" dirty="0"/>
              <a:t>)</a:t>
            </a:r>
          </a:p>
          <a:p>
            <a:r>
              <a:rPr lang="en-US" dirty="0"/>
              <a:t>Bager, A. S., Jørgensen, K. M., &amp; </a:t>
            </a:r>
            <a:r>
              <a:rPr lang="en-US" dirty="0" err="1"/>
              <a:t>Raudaskoski</a:t>
            </a:r>
            <a:r>
              <a:rPr lang="en-US" dirty="0"/>
              <a:t>, P. (2016). Dialogue and Governmentality-in-Action. </a:t>
            </a:r>
            <a:r>
              <a:rPr lang="en-US" i="1" dirty="0"/>
              <a:t>Studies of Discourse and Governmentality: New perspectives and methods</a:t>
            </a:r>
            <a:r>
              <a:rPr lang="en-US" dirty="0"/>
              <a:t>, </a:t>
            </a:r>
            <a:r>
              <a:rPr lang="en-US" i="1" dirty="0"/>
              <a:t>66</a:t>
            </a:r>
            <a:r>
              <a:rPr lang="en-US" dirty="0"/>
              <a:t>, 209-234.</a:t>
            </a:r>
          </a:p>
          <a:p>
            <a:r>
              <a:rPr lang="en-US" dirty="0"/>
              <a:t>Bager, A. S., &amp; </a:t>
            </a:r>
            <a:r>
              <a:rPr lang="en-US" dirty="0" err="1"/>
              <a:t>Mølholm</a:t>
            </a:r>
            <a:r>
              <a:rPr lang="en-US" dirty="0"/>
              <a:t>, M. (2020). A methodological framework for organizational discourse activism: An ethics of </a:t>
            </a:r>
            <a:r>
              <a:rPr lang="en-US" dirty="0" err="1"/>
              <a:t>dispositif</a:t>
            </a:r>
            <a:r>
              <a:rPr lang="en-US" dirty="0"/>
              <a:t> and dialogue. </a:t>
            </a:r>
            <a:r>
              <a:rPr lang="en-US" i="1" dirty="0"/>
              <a:t>Philosophy of Management</a:t>
            </a:r>
            <a:r>
              <a:rPr lang="en-US" dirty="0"/>
              <a:t>, </a:t>
            </a:r>
            <a:r>
              <a:rPr lang="en-US" i="1" dirty="0"/>
              <a:t>19</a:t>
            </a:r>
            <a:r>
              <a:rPr lang="en-US" dirty="0"/>
              <a:t>(1), 99-126.</a:t>
            </a:r>
          </a:p>
          <a:p>
            <a:r>
              <a:rPr lang="en-US" dirty="0"/>
              <a:t>Boje, D., Saylors, R., &amp; Bager, A. S. (2020). Conference track: Organizational Storytelling Activism: Using praxes of inclusive storytelling to enable diversity and equity.</a:t>
            </a:r>
          </a:p>
          <a:p>
            <a:r>
              <a:rPr lang="en-US" dirty="0"/>
              <a:t>Jørgensen, K. M., Boje, D. M., Svane, M. S., Bager, A. S., &amp; Larsen, J. (2020). The story maker: Reflexive activism for sustainability in the business school. In </a:t>
            </a:r>
            <a:r>
              <a:rPr lang="en-US" i="1" dirty="0"/>
              <a:t>Leadership and Change in Business Schools–What Next?</a:t>
            </a:r>
            <a:r>
              <a:rPr lang="en-US" dirty="0"/>
              <a:t>. Routledge. (</a:t>
            </a:r>
            <a:r>
              <a:rPr lang="en-US" dirty="0">
                <a:hlinkClick r:id="rId3"/>
              </a:rPr>
              <a:t>Click Here</a:t>
            </a:r>
            <a:r>
              <a:rPr lang="en-US" dirty="0"/>
              <a:t>)</a:t>
            </a:r>
          </a:p>
        </p:txBody>
      </p:sp>
      <p:sp>
        <p:nvSpPr>
          <p:cNvPr id="5" name="TextBox 4">
            <a:extLst>
              <a:ext uri="{FF2B5EF4-FFF2-40B4-BE49-F238E27FC236}">
                <a16:creationId xmlns:a16="http://schemas.microsoft.com/office/drawing/2014/main" id="{4F008DDD-72F8-969D-E6A6-D227151C8E03}"/>
              </a:ext>
            </a:extLst>
          </p:cNvPr>
          <p:cNvSpPr txBox="1"/>
          <p:nvPr/>
        </p:nvSpPr>
        <p:spPr>
          <a:xfrm>
            <a:off x="517870" y="130629"/>
            <a:ext cx="3740621" cy="646331"/>
          </a:xfrm>
          <a:prstGeom prst="rect">
            <a:avLst/>
          </a:prstGeom>
          <a:noFill/>
        </p:spPr>
        <p:txBody>
          <a:bodyPr wrap="square" rtlCol="0">
            <a:spAutoFit/>
          </a:bodyPr>
          <a:lstStyle/>
          <a:p>
            <a:r>
              <a:rPr lang="en-US" b="1" dirty="0"/>
              <a:t>Working with Ann Starbæk Bager</a:t>
            </a:r>
          </a:p>
          <a:p>
            <a:endParaRPr lang="en-US" dirty="0"/>
          </a:p>
        </p:txBody>
      </p:sp>
      <p:sp>
        <p:nvSpPr>
          <p:cNvPr id="4" name="TextBox 3">
            <a:extLst>
              <a:ext uri="{FF2B5EF4-FFF2-40B4-BE49-F238E27FC236}">
                <a16:creationId xmlns:a16="http://schemas.microsoft.com/office/drawing/2014/main" id="{8AAD7C7C-8FD1-D7BF-1D2A-E38BF04F3C58}"/>
              </a:ext>
            </a:extLst>
          </p:cNvPr>
          <p:cNvSpPr txBox="1"/>
          <p:nvPr/>
        </p:nvSpPr>
        <p:spPr>
          <a:xfrm>
            <a:off x="517870" y="2057400"/>
            <a:ext cx="1866101" cy="4185761"/>
          </a:xfrm>
          <a:prstGeom prst="rect">
            <a:avLst/>
          </a:prstGeom>
          <a:noFill/>
        </p:spPr>
        <p:txBody>
          <a:bodyPr wrap="square" rtlCol="0">
            <a:spAutoFit/>
          </a:bodyPr>
          <a:lstStyle/>
          <a:p>
            <a:r>
              <a:rPr lang="en-US" dirty="0">
                <a:hlinkClick r:id="rId4"/>
              </a:rPr>
              <a:t>Click for </a:t>
            </a:r>
            <a:r>
              <a:rPr lang="en-US" sz="2800" dirty="0">
                <a:hlinkClick r:id="rId4"/>
              </a:rPr>
              <a:t>Boje’s ENTHINKMENT CIRCLE  Video </a:t>
            </a:r>
            <a:r>
              <a:rPr lang="en-US" dirty="0">
                <a:hlinkClick r:id="rId4"/>
              </a:rPr>
              <a:t>overview of today’s session on Bakhtin and his living story life as a writer under Stalinism</a:t>
            </a:r>
            <a:endParaRPr lang="en-US" dirty="0"/>
          </a:p>
        </p:txBody>
      </p:sp>
    </p:spTree>
    <p:extLst>
      <p:ext uri="{BB962C8B-B14F-4D97-AF65-F5344CB8AC3E}">
        <p14:creationId xmlns:p14="http://schemas.microsoft.com/office/powerpoint/2010/main" val="314349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6C189-F8B0-3185-2FC9-F4DFDE0C87FD}"/>
              </a:ext>
            </a:extLst>
          </p:cNvPr>
          <p:cNvSpPr>
            <a:spLocks noGrp="1"/>
          </p:cNvSpPr>
          <p:nvPr>
            <p:ph type="title"/>
          </p:nvPr>
        </p:nvSpPr>
        <p:spPr>
          <a:xfrm>
            <a:off x="244929" y="978408"/>
            <a:ext cx="5294123" cy="4870457"/>
          </a:xfrm>
        </p:spPr>
        <p:txBody>
          <a:bodyPr>
            <a:normAutofit/>
          </a:bodyPr>
          <a:lstStyle/>
          <a:p>
            <a:r>
              <a:rPr lang="en-US" sz="3600" dirty="0"/>
              <a:t>Coalition of Immokalee Workers (CIW) </a:t>
            </a:r>
            <a:br>
              <a:rPr lang="en-US" sz="3600" dirty="0"/>
            </a:br>
            <a:br>
              <a:rPr lang="en-US" sz="3600" dirty="0"/>
            </a:br>
            <a:r>
              <a:rPr lang="en-US" sz="3600" dirty="0" err="1"/>
              <a:t>Youtube</a:t>
            </a:r>
            <a:r>
              <a:rPr lang="en-US" sz="3600" dirty="0"/>
              <a:t> VIDEO</a:t>
            </a:r>
            <a:br>
              <a:rPr lang="en-US" sz="3600" dirty="0"/>
            </a:br>
            <a:r>
              <a:rPr lang="en-US" sz="3600" dirty="0">
                <a:hlinkClick r:id="rId2"/>
              </a:rPr>
              <a:t>https://www.youtube.com/watch?v=-0RLlvmh3Y4</a:t>
            </a:r>
            <a:endParaRPr lang="en-US" sz="3600" dirty="0"/>
          </a:p>
        </p:txBody>
      </p:sp>
      <p:sp>
        <p:nvSpPr>
          <p:cNvPr id="3" name="Content Placeholder 2">
            <a:extLst>
              <a:ext uri="{FF2B5EF4-FFF2-40B4-BE49-F238E27FC236}">
                <a16:creationId xmlns:a16="http://schemas.microsoft.com/office/drawing/2014/main" id="{F4450B03-82F3-74C6-222D-C20973FD0675}"/>
              </a:ext>
            </a:extLst>
          </p:cNvPr>
          <p:cNvSpPr>
            <a:spLocks noGrp="1"/>
          </p:cNvSpPr>
          <p:nvPr>
            <p:ph idx="1"/>
          </p:nvPr>
        </p:nvSpPr>
        <p:spPr>
          <a:xfrm>
            <a:off x="5666125" y="805978"/>
            <a:ext cx="3477875" cy="4870457"/>
          </a:xfrm>
        </p:spPr>
        <p:txBody>
          <a:bodyPr/>
          <a:lstStyle/>
          <a:p>
            <a:r>
              <a:rPr lang="en-US" dirty="0"/>
              <a:t>On May 12, 2022, farmworkers, investor allies, and conscious consumers held a rally and street theater in front of Trian Partners, offices of Wendy's Board Chairman Nelson Peltz</a:t>
            </a:r>
          </a:p>
          <a:p>
            <a:endParaRPr lang="en-US" dirty="0"/>
          </a:p>
          <a:p>
            <a:r>
              <a:rPr lang="en-US" dirty="0"/>
              <a:t>Why we Boycott Wendy’s</a:t>
            </a:r>
          </a:p>
        </p:txBody>
      </p:sp>
    </p:spTree>
    <p:extLst>
      <p:ext uri="{BB962C8B-B14F-4D97-AF65-F5344CB8AC3E}">
        <p14:creationId xmlns:p14="http://schemas.microsoft.com/office/powerpoint/2010/main" val="1930607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02" y="508090"/>
            <a:ext cx="3765887"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626" y="6209925"/>
            <a:ext cx="376588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43E02A-D5C1-3216-948F-150D5601A8C8}"/>
              </a:ext>
            </a:extLst>
          </p:cNvPr>
          <p:cNvSpPr>
            <a:spLocks noGrp="1"/>
          </p:cNvSpPr>
          <p:nvPr>
            <p:ph type="title"/>
          </p:nvPr>
        </p:nvSpPr>
        <p:spPr>
          <a:xfrm>
            <a:off x="388401" y="35689"/>
            <a:ext cx="3765887" cy="615261"/>
          </a:xfrm>
        </p:spPr>
        <p:txBody>
          <a:bodyPr vert="horz" lIns="91440" tIns="45720" rIns="91440" bIns="45720" rtlCol="0" anchor="t">
            <a:normAutofit fontScale="90000"/>
          </a:bodyPr>
          <a:lstStyle/>
          <a:p>
            <a:r>
              <a:rPr lang="en-US" sz="3600" dirty="0"/>
              <a:t>Bager 2019: 43</a:t>
            </a:r>
          </a:p>
        </p:txBody>
      </p:sp>
      <p:sp>
        <p:nvSpPr>
          <p:cNvPr id="15" name="Rectangle 14">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02" y="508090"/>
            <a:ext cx="3765887"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7F30350-89E1-48BF-9F61-291AB9776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626" y="6209925"/>
            <a:ext cx="376588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80E16E0-1A53-1FB1-E5EE-AF1CD30BBBC7}"/>
              </a:ext>
            </a:extLst>
          </p:cNvPr>
          <p:cNvPicPr>
            <a:picLocks noChangeAspect="1"/>
          </p:cNvPicPr>
          <p:nvPr/>
        </p:nvPicPr>
        <p:blipFill>
          <a:blip r:embed="rId2"/>
          <a:stretch>
            <a:fillRect/>
          </a:stretch>
        </p:blipFill>
        <p:spPr>
          <a:xfrm>
            <a:off x="130629" y="788319"/>
            <a:ext cx="8791121" cy="6044697"/>
          </a:xfrm>
          <a:prstGeom prst="rect">
            <a:avLst/>
          </a:prstGeom>
        </p:spPr>
      </p:pic>
    </p:spTree>
    <p:extLst>
      <p:ext uri="{BB962C8B-B14F-4D97-AF65-F5344CB8AC3E}">
        <p14:creationId xmlns:p14="http://schemas.microsoft.com/office/powerpoint/2010/main" val="3357378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8AC194-1ABD-ABB6-0C18-6CD83765DA02}"/>
              </a:ext>
            </a:extLst>
          </p:cNvPr>
          <p:cNvSpPr>
            <a:spLocks noGrp="1"/>
          </p:cNvSpPr>
          <p:nvPr>
            <p:ph type="title"/>
          </p:nvPr>
        </p:nvSpPr>
        <p:spPr>
          <a:xfrm>
            <a:off x="388401" y="976160"/>
            <a:ext cx="4608173" cy="1934172"/>
          </a:xfrm>
        </p:spPr>
        <p:txBody>
          <a:bodyPr>
            <a:noAutofit/>
          </a:bodyPr>
          <a:lstStyle/>
          <a:p>
            <a:r>
              <a:rPr lang="en-US" sz="3200" dirty="0"/>
              <a:t>How was Bakhtin’s writing affected by times, places, &amp; conditions </a:t>
            </a:r>
          </a:p>
        </p:txBody>
      </p:sp>
      <p:sp>
        <p:nvSpPr>
          <p:cNvPr id="73" name="Rectangle 72">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01" y="508090"/>
            <a:ext cx="459486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133035C-46AF-4B6B-A264-C0D48C50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6284" y="610900"/>
            <a:ext cx="2954415"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Ukraine and Russia Location on World Map | Where is Ukraine location, Where  is Russia Located?">
            <a:extLst>
              <a:ext uri="{FF2B5EF4-FFF2-40B4-BE49-F238E27FC236}">
                <a16:creationId xmlns:a16="http://schemas.microsoft.com/office/drawing/2014/main" id="{E55712CD-009F-0827-A98A-222A0C64282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7441" y="3086100"/>
            <a:ext cx="4410092" cy="314219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0A2EF52-751F-1D0F-8484-1F98B167B057}"/>
              </a:ext>
            </a:extLst>
          </p:cNvPr>
          <p:cNvSpPr>
            <a:spLocks noGrp="1"/>
          </p:cNvSpPr>
          <p:nvPr>
            <p:ph idx="1"/>
          </p:nvPr>
        </p:nvSpPr>
        <p:spPr>
          <a:xfrm>
            <a:off x="4996574" y="822645"/>
            <a:ext cx="3754125" cy="5405646"/>
          </a:xfrm>
        </p:spPr>
        <p:txBody>
          <a:bodyPr>
            <a:normAutofit lnSpcReduction="10000"/>
          </a:bodyPr>
          <a:lstStyle/>
          <a:p>
            <a:r>
              <a:rPr lang="en-US" sz="2800" dirty="0"/>
              <a:t>The architectonics of </a:t>
            </a:r>
            <a:r>
              <a:rPr lang="en-US" sz="2800" i="1" u="sng" dirty="0"/>
              <a:t>emotional-volitional compellentness </a:t>
            </a:r>
            <a:r>
              <a:rPr lang="en-US" sz="2800" dirty="0"/>
              <a:t>is not a Kantian abstract theoretical standpoint </a:t>
            </a:r>
          </a:p>
          <a:p>
            <a:endParaRPr lang="en-US" sz="2800" dirty="0"/>
          </a:p>
          <a:p>
            <a:r>
              <a:rPr lang="en-US" sz="2800" dirty="0"/>
              <a:t>Bakhtin (1895-1975) writing-time spans Bolshevik Revolution &amp; two world wars in spaces (places)</a:t>
            </a:r>
          </a:p>
        </p:txBody>
      </p:sp>
    </p:spTree>
    <p:extLst>
      <p:ext uri="{BB962C8B-B14F-4D97-AF65-F5344CB8AC3E}">
        <p14:creationId xmlns:p14="http://schemas.microsoft.com/office/powerpoint/2010/main" val="3489956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8109A-4CD5-F789-D363-5875235B6AEF}"/>
              </a:ext>
            </a:extLst>
          </p:cNvPr>
          <p:cNvSpPr>
            <a:spLocks noGrp="1"/>
          </p:cNvSpPr>
          <p:nvPr>
            <p:ph type="title"/>
          </p:nvPr>
        </p:nvSpPr>
        <p:spPr>
          <a:xfrm>
            <a:off x="434663" y="131821"/>
            <a:ext cx="8479729" cy="463640"/>
          </a:xfrm>
        </p:spPr>
        <p:txBody>
          <a:bodyPr>
            <a:normAutofit/>
          </a:bodyPr>
          <a:lstStyle/>
          <a:p>
            <a:r>
              <a:rPr lang="en-US" sz="2000" dirty="0"/>
              <a:t>Mikhail Bakhtin (1895-1975) </a:t>
            </a:r>
            <a:r>
              <a:rPr lang="en-US" sz="2000" dirty="0">
                <a:solidFill>
                  <a:srgbClr val="FF0000"/>
                </a:solidFill>
              </a:rPr>
              <a:t>Architectonic &amp; </a:t>
            </a:r>
            <a:r>
              <a:rPr lang="en-US" sz="2000" dirty="0">
                <a:solidFill>
                  <a:schemeClr val="accent3"/>
                </a:solidFill>
              </a:rPr>
              <a:t>Dissertation</a:t>
            </a:r>
            <a:r>
              <a:rPr lang="en-US" sz="2000" dirty="0">
                <a:solidFill>
                  <a:srgbClr val="FF0000"/>
                </a:solidFill>
              </a:rPr>
              <a:t> </a:t>
            </a:r>
            <a:r>
              <a:rPr lang="en-US" sz="2000" dirty="0"/>
              <a:t>Context</a:t>
            </a:r>
          </a:p>
        </p:txBody>
      </p:sp>
      <p:sp>
        <p:nvSpPr>
          <p:cNvPr id="3" name="Content Placeholder 2">
            <a:extLst>
              <a:ext uri="{FF2B5EF4-FFF2-40B4-BE49-F238E27FC236}">
                <a16:creationId xmlns:a16="http://schemas.microsoft.com/office/drawing/2014/main" id="{5D3D6309-08E4-C9DC-7696-2A7AB1BDACE0}"/>
              </a:ext>
            </a:extLst>
          </p:cNvPr>
          <p:cNvSpPr>
            <a:spLocks noGrp="1"/>
          </p:cNvSpPr>
          <p:nvPr>
            <p:ph idx="1"/>
          </p:nvPr>
        </p:nvSpPr>
        <p:spPr>
          <a:xfrm>
            <a:off x="2756079" y="840475"/>
            <a:ext cx="6158313" cy="6017525"/>
          </a:xfrm>
        </p:spPr>
        <p:txBody>
          <a:bodyPr>
            <a:normAutofit fontScale="92500" lnSpcReduction="10000"/>
          </a:bodyPr>
          <a:lstStyle/>
          <a:p>
            <a:r>
              <a:rPr lang="en-US" sz="1200" dirty="0"/>
              <a:t>Bakhtin, Mikhail M. (1981). The Dialogic Imagination: Four Essays. An anthology writing from 1919 to 1971, edited by Michael Holquist; Translated by Caryl Emerson &amp; Michael Holquist. Austin, TX: University of Texas Press.</a:t>
            </a:r>
          </a:p>
          <a:p>
            <a:r>
              <a:rPr lang="en-US" sz="1200" dirty="0"/>
              <a:t>Bakhtin, Mikhail M. (1984a). Problems of Dostoevsky’s Poetics. 1929, </a:t>
            </a:r>
            <a:r>
              <a:rPr lang="en-US" sz="1200" i="1" dirty="0" err="1"/>
              <a:t>Problemy</a:t>
            </a:r>
            <a:r>
              <a:rPr lang="en-US" sz="1200" i="1" dirty="0"/>
              <a:t> </a:t>
            </a:r>
            <a:r>
              <a:rPr lang="en-US" sz="1200" i="1" dirty="0" err="1"/>
              <a:t>tvorchestva</a:t>
            </a:r>
            <a:r>
              <a:rPr lang="en-US" sz="1200" i="1" dirty="0"/>
              <a:t> </a:t>
            </a:r>
            <a:r>
              <a:rPr lang="en-US" sz="1200" i="1" dirty="0" err="1"/>
              <a:t>Dostoevskogo</a:t>
            </a:r>
            <a:r>
              <a:rPr lang="en-US" sz="1200" dirty="0"/>
              <a:t>, Leningrad; 1963, </a:t>
            </a:r>
            <a:r>
              <a:rPr lang="en-US" sz="1200" i="1" dirty="0" err="1"/>
              <a:t>Problemy</a:t>
            </a:r>
            <a:r>
              <a:rPr lang="en-US" sz="1200" i="1" dirty="0"/>
              <a:t> </a:t>
            </a:r>
            <a:r>
              <a:rPr lang="en-US" sz="1200" i="1" dirty="0" err="1"/>
              <a:t>poetiki</a:t>
            </a:r>
            <a:r>
              <a:rPr lang="en-US" sz="1200" i="1" dirty="0"/>
              <a:t> </a:t>
            </a:r>
            <a:r>
              <a:rPr lang="en-US" sz="1200" i="1" dirty="0" err="1"/>
              <a:t>Doestoevskogo</a:t>
            </a:r>
            <a:r>
              <a:rPr lang="en-US" sz="1200" i="1" dirty="0"/>
              <a:t>, </a:t>
            </a:r>
            <a:r>
              <a:rPr lang="en-US" sz="1200" dirty="0"/>
              <a:t>Moscow; 1984, </a:t>
            </a:r>
            <a:r>
              <a:rPr lang="en-US" sz="1200" i="1" dirty="0"/>
              <a:t>Problems of Dostoevsky’s Poetics</a:t>
            </a:r>
            <a:r>
              <a:rPr lang="en-US" sz="1200" dirty="0"/>
              <a:t>, translated to English  by Caryl Emerson, Introduction by Wayne C. Booth. London/Minneapolis: University of Minnesota Press. </a:t>
            </a:r>
          </a:p>
          <a:p>
            <a:r>
              <a:rPr lang="en-US" sz="1200" dirty="0"/>
              <a:t>Bakhtin, Mikhail M. (1984b). Speech Genres &amp; Other Essays. 1979 Aesthetics of Verbal Creativity edited by Sergey </a:t>
            </a:r>
            <a:r>
              <a:rPr lang="en-US" sz="1200" dirty="0" err="1"/>
              <a:t>Averinstev</a:t>
            </a:r>
            <a:r>
              <a:rPr lang="en-US" sz="1200" dirty="0"/>
              <a:t> and Sergey </a:t>
            </a:r>
            <a:r>
              <a:rPr lang="en-US" sz="1200" dirty="0" err="1"/>
              <a:t>Bocharov</a:t>
            </a:r>
            <a:r>
              <a:rPr lang="en-US" sz="1200" dirty="0"/>
              <a:t>; 1984 Speech Genres &amp; Other Essays, translated by Ven W. </a:t>
            </a:r>
            <a:r>
              <a:rPr lang="en-US" sz="1200" dirty="0" err="1"/>
              <a:t>MCGee</a:t>
            </a:r>
            <a:r>
              <a:rPr lang="en-US" sz="1200" dirty="0"/>
              <a:t>; Edited by Carly Emerson and Michael Holquist; Introduction by Michael Holquist. Austin, TX: University of Texas Press.</a:t>
            </a:r>
          </a:p>
          <a:p>
            <a:r>
              <a:rPr lang="en-US" sz="1200" dirty="0"/>
              <a:t>Bakhtin, Mikhail. M. (1984c). Rabelais and his World. Late 1930;s notebooks into single 1940 dissertation submitted as thesis to Gorky Institute of World Literature, delayed defense by WWII, defended 1947 awarded lesser degree. 1960 friends campaigned to get it published. 1965 Russian publication, Moscow, Translated from Russian to English by Helene </a:t>
            </a:r>
            <a:r>
              <a:rPr lang="en-US" sz="1200" dirty="0" err="1"/>
              <a:t>Iswolsky</a:t>
            </a:r>
            <a:r>
              <a:rPr lang="en-US" sz="1200" dirty="0"/>
              <a:t> (first appeared in English 1968); foreword Krystyna </a:t>
            </a:r>
            <a:r>
              <a:rPr lang="en-US" sz="1200" dirty="0" err="1"/>
              <a:t>Pomorska</a:t>
            </a:r>
            <a:r>
              <a:rPr lang="en-US" sz="1200" dirty="0"/>
              <a:t>; Prologue Michael Holquist. Bloomington, IN: Indiana University Press. </a:t>
            </a:r>
          </a:p>
          <a:p>
            <a:r>
              <a:rPr lang="en-US" sz="1200" dirty="0"/>
              <a:t>Bakhtin, Mikhail. M.</a:t>
            </a:r>
            <a:r>
              <a:rPr lang="en-US" sz="1200" b="1" dirty="0"/>
              <a:t> (</a:t>
            </a:r>
            <a:r>
              <a:rPr lang="en-US" sz="1200" dirty="0"/>
              <a:t>1990). </a:t>
            </a:r>
            <a:r>
              <a:rPr lang="en-US" sz="1200" i="1" dirty="0"/>
              <a:t>Art and Answerability: Early Philosophical Essays. </a:t>
            </a:r>
            <a:r>
              <a:rPr lang="en-US" sz="1200" dirty="0"/>
              <a:t>Essays first published in Russian ca. 1919 (pp. 1-3, </a:t>
            </a:r>
            <a:r>
              <a:rPr lang="en-US" sz="1200" i="1" dirty="0"/>
              <a:t>Art &amp; Answerability</a:t>
            </a:r>
            <a:r>
              <a:rPr lang="en-US" sz="1200" dirty="0"/>
              <a:t>), ca. 1920-1923 (pp. 4-456, </a:t>
            </a:r>
            <a:r>
              <a:rPr lang="en-US" sz="1200" i="1" dirty="0"/>
              <a:t>Author and Hero in Aesthetic Activity</a:t>
            </a:r>
            <a:r>
              <a:rPr lang="en-US" sz="1200" dirty="0"/>
              <a:t>), and ca. 1924 (pp. pp. 257-326, </a:t>
            </a:r>
            <a:r>
              <a:rPr lang="en-US" sz="1200" i="1" dirty="0"/>
              <a:t>The Problem of Content, Material, and Form in Verbal Art</a:t>
            </a:r>
            <a:r>
              <a:rPr lang="en-US" sz="1200" dirty="0"/>
              <a:t>. 1990 translated to English by V. Liapunov; ed. M.</a:t>
            </a:r>
            <a:r>
              <a:rPr lang="en-US" sz="1200" b="1" dirty="0"/>
              <a:t> </a:t>
            </a:r>
            <a:r>
              <a:rPr lang="en-US" sz="1200" dirty="0"/>
              <a:t>Holquist and V. Liapunov). Austin, TX: University of Texas Press. </a:t>
            </a:r>
          </a:p>
          <a:p>
            <a:r>
              <a:rPr lang="en-US" sz="1600" dirty="0"/>
              <a:t>Bakhtin, Mikhail. M.</a:t>
            </a:r>
            <a:r>
              <a:rPr lang="en-US" sz="1600" b="1" dirty="0"/>
              <a:t> (</a:t>
            </a:r>
            <a:r>
              <a:rPr lang="en-US" sz="1600" dirty="0"/>
              <a:t>1993). Toward a Philosophy of the Act</a:t>
            </a:r>
            <a:r>
              <a:rPr lang="en-US" sz="1600" i="1" dirty="0"/>
              <a:t>. </a:t>
            </a:r>
            <a:r>
              <a:rPr lang="en-US" sz="1600" dirty="0"/>
              <a:t>First written in notebooks (1919-1921), first published 1985-1986 as part of the work </a:t>
            </a:r>
            <a:r>
              <a:rPr lang="en-US" sz="1600" i="1" dirty="0" err="1"/>
              <a:t>FIlosofiia</a:t>
            </a:r>
            <a:r>
              <a:rPr lang="en-US" sz="1600" i="1" dirty="0"/>
              <a:t> I </a:t>
            </a:r>
            <a:r>
              <a:rPr lang="en-US" sz="1600" i="1" dirty="0" err="1"/>
              <a:t>sotsiologiia</a:t>
            </a:r>
            <a:r>
              <a:rPr lang="en-US" sz="1600" i="1" dirty="0"/>
              <a:t> </a:t>
            </a:r>
            <a:r>
              <a:rPr lang="en-US" sz="1600" i="1" dirty="0" err="1"/>
              <a:t>nauki</a:t>
            </a:r>
            <a:r>
              <a:rPr lang="en-US" sz="1600" i="1" dirty="0"/>
              <a:t> I </a:t>
            </a:r>
            <a:r>
              <a:rPr lang="en-US" sz="1600" i="1" dirty="0" err="1"/>
              <a:t>tekhnike</a:t>
            </a:r>
            <a:r>
              <a:rPr lang="en-US" sz="1600" i="1" dirty="0"/>
              <a:t>: </a:t>
            </a:r>
            <a:r>
              <a:rPr lang="en-US" sz="1600" i="1" dirty="0" err="1"/>
              <a:t>Exhegodnik</a:t>
            </a:r>
            <a:r>
              <a:rPr lang="en-US" sz="1600" dirty="0"/>
              <a:t>. The 1990 translation by V. Liapunov; ed. M.</a:t>
            </a:r>
            <a:r>
              <a:rPr lang="en-US" sz="1600" b="1" dirty="0"/>
              <a:t> </a:t>
            </a:r>
            <a:r>
              <a:rPr lang="en-US" sz="1600" dirty="0"/>
              <a:t>Holquist and V. Liapunov). Austin, TX: University of Texas Press. </a:t>
            </a:r>
          </a:p>
        </p:txBody>
      </p:sp>
      <p:sp>
        <p:nvSpPr>
          <p:cNvPr id="5" name="TextBox 4">
            <a:extLst>
              <a:ext uri="{FF2B5EF4-FFF2-40B4-BE49-F238E27FC236}">
                <a16:creationId xmlns:a16="http://schemas.microsoft.com/office/drawing/2014/main" id="{D28713B6-E7B6-0B86-6FF7-B1B931BF82B5}"/>
              </a:ext>
            </a:extLst>
          </p:cNvPr>
          <p:cNvSpPr txBox="1"/>
          <p:nvPr/>
        </p:nvSpPr>
        <p:spPr>
          <a:xfrm>
            <a:off x="0" y="4294652"/>
            <a:ext cx="2550017" cy="2308324"/>
          </a:xfrm>
          <a:prstGeom prst="rect">
            <a:avLst/>
          </a:prstGeom>
          <a:noFill/>
        </p:spPr>
        <p:txBody>
          <a:bodyPr wrap="square" rtlCol="0">
            <a:spAutoFit/>
          </a:bodyPr>
          <a:lstStyle/>
          <a:p>
            <a:r>
              <a:rPr lang="en-US" b="1" dirty="0"/>
              <a:t>Bolshevik Revolution </a:t>
            </a:r>
            <a:r>
              <a:rPr lang="en-US" dirty="0"/>
              <a:t>(1917-1923)</a:t>
            </a:r>
          </a:p>
          <a:p>
            <a:r>
              <a:rPr lang="en-US" dirty="0"/>
              <a:t>Nov 6-7, 2017: Vladimir Lenin launched a nearly bloodless coup d'état against Duma's provisional </a:t>
            </a:r>
          </a:p>
          <a:p>
            <a:r>
              <a:rPr lang="en-US" dirty="0"/>
              <a:t>government</a:t>
            </a:r>
          </a:p>
        </p:txBody>
      </p:sp>
      <p:cxnSp>
        <p:nvCxnSpPr>
          <p:cNvPr id="9" name="Straight Arrow Connector 8">
            <a:extLst>
              <a:ext uri="{FF2B5EF4-FFF2-40B4-BE49-F238E27FC236}">
                <a16:creationId xmlns:a16="http://schemas.microsoft.com/office/drawing/2014/main" id="{9D214310-3E34-B4AA-E2AD-6DF40F085946}"/>
              </a:ext>
            </a:extLst>
          </p:cNvPr>
          <p:cNvCxnSpPr>
            <a:cxnSpLocks/>
          </p:cNvCxnSpPr>
          <p:nvPr/>
        </p:nvCxnSpPr>
        <p:spPr>
          <a:xfrm flipV="1">
            <a:off x="1728989" y="5810838"/>
            <a:ext cx="1078605" cy="113444"/>
          </a:xfrm>
          <a:prstGeom prst="straightConnector1">
            <a:avLst/>
          </a:prstGeom>
          <a:ln w="101600">
            <a:solidFill>
              <a:schemeClr val="accent2"/>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CCE045C-FA38-F402-5DEE-96DDF98B6DEC}"/>
              </a:ext>
            </a:extLst>
          </p:cNvPr>
          <p:cNvCxnSpPr>
            <a:cxnSpLocks/>
          </p:cNvCxnSpPr>
          <p:nvPr/>
        </p:nvCxnSpPr>
        <p:spPr>
          <a:xfrm flipV="1">
            <a:off x="1728989" y="4673393"/>
            <a:ext cx="1078605" cy="101499"/>
          </a:xfrm>
          <a:prstGeom prst="straightConnector1">
            <a:avLst/>
          </a:prstGeom>
          <a:ln w="101600">
            <a:solidFill>
              <a:schemeClr val="accent2"/>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DDFFBE-56A5-1017-2869-6A2F0B678A4C}"/>
              </a:ext>
            </a:extLst>
          </p:cNvPr>
          <p:cNvSpPr txBox="1"/>
          <p:nvPr/>
        </p:nvSpPr>
        <p:spPr>
          <a:xfrm>
            <a:off x="-51516" y="1683332"/>
            <a:ext cx="2653048" cy="615553"/>
          </a:xfrm>
          <a:prstGeom prst="rect">
            <a:avLst/>
          </a:prstGeom>
          <a:noFill/>
        </p:spPr>
        <p:txBody>
          <a:bodyPr wrap="square" rtlCol="0">
            <a:spAutoFit/>
          </a:bodyPr>
          <a:lstStyle/>
          <a:p>
            <a:r>
              <a:rPr lang="en-US" b="1" dirty="0"/>
              <a:t>World War I </a:t>
            </a:r>
          </a:p>
          <a:p>
            <a:r>
              <a:rPr lang="en-US" sz="1600" dirty="0"/>
              <a:t>Jul 28, 1914 – Nov 11, 1918</a:t>
            </a:r>
          </a:p>
        </p:txBody>
      </p:sp>
      <p:cxnSp>
        <p:nvCxnSpPr>
          <p:cNvPr id="16" name="Straight Arrow Connector 15">
            <a:extLst>
              <a:ext uri="{FF2B5EF4-FFF2-40B4-BE49-F238E27FC236}">
                <a16:creationId xmlns:a16="http://schemas.microsoft.com/office/drawing/2014/main" id="{9EA984AC-8A7D-0679-702F-CA44D8A203E4}"/>
              </a:ext>
            </a:extLst>
          </p:cNvPr>
          <p:cNvCxnSpPr>
            <a:cxnSpLocks/>
          </p:cNvCxnSpPr>
          <p:nvPr/>
        </p:nvCxnSpPr>
        <p:spPr>
          <a:xfrm>
            <a:off x="229608" y="2298885"/>
            <a:ext cx="193183" cy="1986437"/>
          </a:xfrm>
          <a:prstGeom prst="straightConnector1">
            <a:avLst/>
          </a:prstGeom>
          <a:ln w="63500">
            <a:solidFill>
              <a:schemeClr val="tx1"/>
            </a:solidFill>
            <a:prstDash val="sysDash"/>
            <a:headEnd type="ova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A355222-817A-1BF2-35BE-6FD34BC8015C}"/>
              </a:ext>
            </a:extLst>
          </p:cNvPr>
          <p:cNvSpPr txBox="1"/>
          <p:nvPr/>
        </p:nvSpPr>
        <p:spPr>
          <a:xfrm>
            <a:off x="453378" y="2697200"/>
            <a:ext cx="1580881" cy="800219"/>
          </a:xfrm>
          <a:prstGeom prst="rect">
            <a:avLst/>
          </a:prstGeom>
          <a:noFill/>
        </p:spPr>
        <p:txBody>
          <a:bodyPr wrap="square" rtlCol="0">
            <a:spAutoFit/>
          </a:bodyPr>
          <a:lstStyle/>
          <a:p>
            <a:r>
              <a:rPr lang="en-US" b="1" dirty="0"/>
              <a:t>World War II</a:t>
            </a:r>
          </a:p>
          <a:p>
            <a:r>
              <a:rPr lang="en-US" sz="1400" dirty="0"/>
              <a:t>Sep 1, 1939 – Sep 2, 1945</a:t>
            </a:r>
          </a:p>
        </p:txBody>
      </p:sp>
      <p:cxnSp>
        <p:nvCxnSpPr>
          <p:cNvPr id="29" name="Straight Arrow Connector 28">
            <a:extLst>
              <a:ext uri="{FF2B5EF4-FFF2-40B4-BE49-F238E27FC236}">
                <a16:creationId xmlns:a16="http://schemas.microsoft.com/office/drawing/2014/main" id="{42D08FB3-EEA9-61D5-7CF4-AA591C5795D3}"/>
              </a:ext>
            </a:extLst>
          </p:cNvPr>
          <p:cNvCxnSpPr>
            <a:cxnSpLocks/>
          </p:cNvCxnSpPr>
          <p:nvPr/>
        </p:nvCxnSpPr>
        <p:spPr>
          <a:xfrm>
            <a:off x="1970468" y="2969960"/>
            <a:ext cx="837126" cy="375537"/>
          </a:xfrm>
          <a:prstGeom prst="straightConnector1">
            <a:avLst/>
          </a:prstGeom>
          <a:ln w="76200">
            <a:solidFill>
              <a:schemeClr val="accent3"/>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F2CC4FF-D1F6-8982-6BD5-8705D5770526}"/>
              </a:ext>
            </a:extLst>
          </p:cNvPr>
          <p:cNvCxnSpPr>
            <a:cxnSpLocks/>
          </p:cNvCxnSpPr>
          <p:nvPr/>
        </p:nvCxnSpPr>
        <p:spPr>
          <a:xfrm>
            <a:off x="229608" y="2298885"/>
            <a:ext cx="973160" cy="389924"/>
          </a:xfrm>
          <a:prstGeom prst="straightConnector1">
            <a:avLst/>
          </a:prstGeom>
          <a:ln w="63500">
            <a:solidFill>
              <a:schemeClr val="tx1"/>
            </a:solidFill>
            <a:prstDash val="sys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CCE087C-CFAC-10C9-57EC-A2926EBC6631}"/>
              </a:ext>
            </a:extLst>
          </p:cNvPr>
          <p:cNvCxnSpPr>
            <a:cxnSpLocks/>
          </p:cNvCxnSpPr>
          <p:nvPr/>
        </p:nvCxnSpPr>
        <p:spPr>
          <a:xfrm>
            <a:off x="1849728" y="2273995"/>
            <a:ext cx="957866" cy="1099030"/>
          </a:xfrm>
          <a:prstGeom prst="straightConnector1">
            <a:avLst/>
          </a:prstGeom>
          <a:ln w="76200">
            <a:solidFill>
              <a:schemeClr val="accent3"/>
            </a:solidFill>
            <a:headEnd type="stealt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493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F802455-3775-AD35-423F-AE927FAAFD86}"/>
              </a:ext>
            </a:extLst>
          </p:cNvPr>
          <p:cNvGraphicFramePr>
            <a:graphicFrameLocks noGrp="1"/>
          </p:cNvGraphicFramePr>
          <p:nvPr>
            <p:extLst>
              <p:ext uri="{D42A27DB-BD31-4B8C-83A1-F6EECF244321}">
                <p14:modId xmlns:p14="http://schemas.microsoft.com/office/powerpoint/2010/main" val="55909894"/>
              </p:ext>
            </p:extLst>
          </p:nvPr>
        </p:nvGraphicFramePr>
        <p:xfrm>
          <a:off x="32115" y="1326524"/>
          <a:ext cx="9104467" cy="5588995"/>
        </p:xfrm>
        <a:graphic>
          <a:graphicData uri="http://schemas.openxmlformats.org/drawingml/2006/table">
            <a:tbl>
              <a:tblPr firstRow="1" firstCol="1" bandRow="1">
                <a:tableStyleId>{5C22544A-7EE6-4342-B048-85BDC9FD1C3A}</a:tableStyleId>
              </a:tblPr>
              <a:tblGrid>
                <a:gridCol w="882285">
                  <a:extLst>
                    <a:ext uri="{9D8B030D-6E8A-4147-A177-3AD203B41FA5}">
                      <a16:colId xmlns:a16="http://schemas.microsoft.com/office/drawing/2014/main" val="3665577299"/>
                    </a:ext>
                  </a:extLst>
                </a:gridCol>
                <a:gridCol w="1558344">
                  <a:extLst>
                    <a:ext uri="{9D8B030D-6E8A-4147-A177-3AD203B41FA5}">
                      <a16:colId xmlns:a16="http://schemas.microsoft.com/office/drawing/2014/main" val="81191527"/>
                    </a:ext>
                  </a:extLst>
                </a:gridCol>
                <a:gridCol w="6663838">
                  <a:extLst>
                    <a:ext uri="{9D8B030D-6E8A-4147-A177-3AD203B41FA5}">
                      <a16:colId xmlns:a16="http://schemas.microsoft.com/office/drawing/2014/main" val="959416351"/>
                    </a:ext>
                  </a:extLst>
                </a:gridCol>
              </a:tblGrid>
              <a:tr h="130256">
                <a:tc>
                  <a:txBody>
                    <a:bodyPr/>
                    <a:lstStyle/>
                    <a:p>
                      <a:pPr marL="0" marR="0">
                        <a:spcBef>
                          <a:spcPts val="0"/>
                        </a:spcBef>
                        <a:spcAft>
                          <a:spcPts val="0"/>
                        </a:spcAft>
                      </a:pPr>
                      <a:r>
                        <a:rPr lang="en-US" sz="800" dirty="0">
                          <a:effectLst/>
                        </a:rPr>
                        <a:t>Dates</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Places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Bakhtin’s Situation</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2772927028"/>
                  </a:ext>
                </a:extLst>
              </a:tr>
              <a:tr h="243681">
                <a:tc>
                  <a:txBody>
                    <a:bodyPr/>
                    <a:lstStyle/>
                    <a:p>
                      <a:pPr marL="0" marR="0">
                        <a:spcBef>
                          <a:spcPts val="0"/>
                        </a:spcBef>
                        <a:spcAft>
                          <a:spcPts val="0"/>
                        </a:spcAft>
                      </a:pPr>
                      <a:r>
                        <a:rPr lang="en-US" sz="800">
                          <a:effectLst/>
                        </a:rPr>
                        <a:t>1895</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Oryol City (aka, Orel) in Russia</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Bakhtin born 16 Nov in Oryol City, 229 mi. south/southwest of Moscow</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2406202133"/>
                  </a:ext>
                </a:extLst>
              </a:tr>
              <a:tr h="255494">
                <a:tc>
                  <a:txBody>
                    <a:bodyPr/>
                    <a:lstStyle/>
                    <a:p>
                      <a:pPr marL="0" marR="0">
                        <a:spcBef>
                          <a:spcPts val="0"/>
                        </a:spcBef>
                        <a:spcAft>
                          <a:spcPts val="0"/>
                        </a:spcAft>
                      </a:pPr>
                      <a:r>
                        <a:rPr lang="en-US" sz="800">
                          <a:effectLst/>
                        </a:rPr>
                        <a:t>1914-1917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St. Petersburg (now Leningrad)</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Attended and graduated from University of St. Petersburg</a:t>
                      </a:r>
                    </a:p>
                    <a:p>
                      <a:pPr marL="0" marR="0">
                        <a:spcBef>
                          <a:spcPts val="0"/>
                        </a:spcBef>
                        <a:spcAft>
                          <a:spcPts val="0"/>
                        </a:spcAft>
                      </a:pPr>
                      <a:r>
                        <a:rPr lang="en-US" sz="800">
                          <a:effectLst/>
                        </a:rPr>
                        <a:t>At age 16, stricken with osteomyelitis (inflammation of bone tissue)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2487637665"/>
                  </a:ext>
                </a:extLst>
              </a:tr>
              <a:tr h="130256">
                <a:tc>
                  <a:txBody>
                    <a:bodyPr/>
                    <a:lstStyle/>
                    <a:p>
                      <a:pPr marL="0" marR="0">
                        <a:spcBef>
                          <a:spcPts val="0"/>
                        </a:spcBef>
                        <a:spcAft>
                          <a:spcPts val="0"/>
                        </a:spcAft>
                      </a:pPr>
                      <a:r>
                        <a:rPr lang="en-US" sz="800">
                          <a:effectLst/>
                        </a:rPr>
                        <a:t>1917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Oryol City</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Russian Revolution broke out</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1921402414"/>
                  </a:ext>
                </a:extLst>
              </a:tr>
              <a:tr h="631210">
                <a:tc>
                  <a:txBody>
                    <a:bodyPr/>
                    <a:lstStyle/>
                    <a:p>
                      <a:pPr marL="0" marR="0">
                        <a:spcBef>
                          <a:spcPts val="0"/>
                        </a:spcBef>
                        <a:spcAft>
                          <a:spcPts val="0"/>
                        </a:spcAft>
                      </a:pPr>
                      <a:r>
                        <a:rPr lang="en-US" sz="800">
                          <a:effectLst/>
                        </a:rPr>
                        <a:t>1918</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Oryol City</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dirty="0">
                          <a:effectLst/>
                        </a:rPr>
                        <a:t>Published 2-page article: ‘Art and Responsibility’ which with two other essays accepted 1920-1923 &amp; 1924 but publication postponed would become part of 1990 Art and Answerability book in English.</a:t>
                      </a:r>
                    </a:p>
                    <a:p>
                      <a:pPr marL="0" marR="0">
                        <a:spcBef>
                          <a:spcPts val="0"/>
                        </a:spcBef>
                        <a:spcAft>
                          <a:spcPts val="0"/>
                        </a:spcAft>
                      </a:pPr>
                      <a:r>
                        <a:rPr lang="en-US" sz="800" dirty="0">
                          <a:effectLst/>
                        </a:rPr>
                        <a:t>Formed Bakhtin Circle with: </a:t>
                      </a:r>
                    </a:p>
                    <a:p>
                      <a:pPr marL="0" marR="0">
                        <a:spcBef>
                          <a:spcPts val="0"/>
                        </a:spcBef>
                        <a:spcAft>
                          <a:spcPts val="0"/>
                        </a:spcAft>
                      </a:pPr>
                      <a:r>
                        <a:rPr lang="en-US" sz="800" dirty="0">
                          <a:effectLst/>
                        </a:rPr>
                        <a:t>Lev </a:t>
                      </a:r>
                      <a:r>
                        <a:rPr lang="en-US" sz="800" dirty="0" err="1">
                          <a:effectLst/>
                        </a:rPr>
                        <a:t>Vasilievich</a:t>
                      </a:r>
                      <a:r>
                        <a:rPr lang="en-US" sz="800" dirty="0">
                          <a:effectLst/>
                        </a:rPr>
                        <a:t> </a:t>
                      </a:r>
                      <a:r>
                        <a:rPr lang="en-US" sz="800" dirty="0" err="1">
                          <a:effectLst/>
                        </a:rPr>
                        <a:t>Pumpianskii</a:t>
                      </a:r>
                      <a:r>
                        <a:rPr lang="en-US" sz="800" dirty="0">
                          <a:effectLst/>
                        </a:rPr>
                        <a:t> (1891-1940), </a:t>
                      </a:r>
                    </a:p>
                    <a:p>
                      <a:pPr marL="0" marR="0">
                        <a:spcBef>
                          <a:spcPts val="0"/>
                        </a:spcBef>
                        <a:spcAft>
                          <a:spcPts val="0"/>
                        </a:spcAft>
                      </a:pPr>
                      <a:r>
                        <a:rPr lang="en-US" sz="800" dirty="0">
                          <a:effectLst/>
                        </a:rPr>
                        <a:t>Ivan </a:t>
                      </a:r>
                      <a:r>
                        <a:rPr lang="en-US" sz="800" dirty="0" err="1">
                          <a:effectLst/>
                        </a:rPr>
                        <a:t>Ivanovich</a:t>
                      </a:r>
                      <a:r>
                        <a:rPr lang="en-US" sz="800" dirty="0">
                          <a:effectLst/>
                        </a:rPr>
                        <a:t> </a:t>
                      </a:r>
                      <a:r>
                        <a:rPr lang="en-US" sz="800" dirty="0" err="1">
                          <a:effectLst/>
                        </a:rPr>
                        <a:t>Sollertinskii</a:t>
                      </a:r>
                      <a:r>
                        <a:rPr lang="en-US" sz="800" dirty="0">
                          <a:effectLst/>
                        </a:rPr>
                        <a:t> (1902-1944)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2344804057"/>
                  </a:ext>
                </a:extLst>
              </a:tr>
              <a:tr h="756449">
                <a:tc>
                  <a:txBody>
                    <a:bodyPr/>
                    <a:lstStyle/>
                    <a:p>
                      <a:pPr marL="0" marR="0">
                        <a:spcBef>
                          <a:spcPts val="0"/>
                        </a:spcBef>
                        <a:spcAft>
                          <a:spcPts val="0"/>
                        </a:spcAft>
                      </a:pPr>
                      <a:r>
                        <a:rPr lang="en-US" sz="800">
                          <a:effectLst/>
                        </a:rPr>
                        <a:t>1920-1921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dirty="0">
                          <a:effectLst/>
                        </a:rPr>
                        <a:t>Vitebsk City in Belarus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dirty="0">
                          <a:effectLst/>
                        </a:rPr>
                        <a:t>Bakhtin Circle expanded, </a:t>
                      </a:r>
                      <a:r>
                        <a:rPr lang="en-US" sz="800" dirty="0" err="1">
                          <a:effectLst/>
                        </a:rPr>
                        <a:t>extablish</a:t>
                      </a:r>
                      <a:r>
                        <a:rPr lang="en-US" sz="800" dirty="0">
                          <a:effectLst/>
                        </a:rPr>
                        <a:t> the ‘dialogic’ concept</a:t>
                      </a:r>
                    </a:p>
                    <a:p>
                      <a:pPr marL="0" marR="0">
                        <a:spcBef>
                          <a:spcPts val="0"/>
                        </a:spcBef>
                        <a:spcAft>
                          <a:spcPts val="0"/>
                        </a:spcAft>
                      </a:pPr>
                      <a:r>
                        <a:rPr lang="en-US" sz="800" dirty="0" err="1">
                          <a:effectLst/>
                        </a:rPr>
                        <a:t>Matvei</a:t>
                      </a:r>
                      <a:r>
                        <a:rPr lang="en-US" sz="800" dirty="0">
                          <a:effectLst/>
                        </a:rPr>
                        <a:t> </a:t>
                      </a:r>
                      <a:r>
                        <a:rPr lang="en-US" sz="800" dirty="0" err="1">
                          <a:effectLst/>
                        </a:rPr>
                        <a:t>Isaevich</a:t>
                      </a:r>
                      <a:r>
                        <a:rPr lang="en-US" sz="800" dirty="0">
                          <a:effectLst/>
                        </a:rPr>
                        <a:t> Kagan (1889-1937),</a:t>
                      </a:r>
                    </a:p>
                    <a:p>
                      <a:pPr marL="0" marR="0">
                        <a:spcBef>
                          <a:spcPts val="0"/>
                        </a:spcBef>
                        <a:spcAft>
                          <a:spcPts val="0"/>
                        </a:spcAft>
                      </a:pPr>
                      <a:r>
                        <a:rPr lang="en-US" sz="800" dirty="0">
                          <a:effectLst/>
                        </a:rPr>
                        <a:t>Pavel </a:t>
                      </a:r>
                      <a:r>
                        <a:rPr lang="en-US" sz="800" dirty="0" err="1">
                          <a:effectLst/>
                        </a:rPr>
                        <a:t>Nikolaevich</a:t>
                      </a:r>
                      <a:r>
                        <a:rPr lang="en-US" sz="800" dirty="0">
                          <a:effectLst/>
                        </a:rPr>
                        <a:t> Medvedev (1891-1938), </a:t>
                      </a:r>
                    </a:p>
                    <a:p>
                      <a:pPr marL="0" marR="0">
                        <a:spcBef>
                          <a:spcPts val="0"/>
                        </a:spcBef>
                        <a:spcAft>
                          <a:spcPts val="0"/>
                        </a:spcAft>
                      </a:pPr>
                      <a:r>
                        <a:rPr lang="en-US" sz="800" dirty="0">
                          <a:effectLst/>
                        </a:rPr>
                        <a:t>Valentin </a:t>
                      </a:r>
                      <a:r>
                        <a:rPr lang="en-US" sz="800" dirty="0" err="1">
                          <a:effectLst/>
                        </a:rPr>
                        <a:t>Nikolaevich</a:t>
                      </a:r>
                      <a:r>
                        <a:rPr lang="en-US" sz="800" dirty="0">
                          <a:effectLst/>
                        </a:rPr>
                        <a:t> </a:t>
                      </a:r>
                      <a:r>
                        <a:rPr lang="en-US" sz="800" dirty="0" err="1">
                          <a:effectLst/>
                        </a:rPr>
                        <a:t>Voloshinov</a:t>
                      </a:r>
                      <a:r>
                        <a:rPr lang="en-US" sz="800" dirty="0">
                          <a:effectLst/>
                        </a:rPr>
                        <a:t> (1895-1936)</a:t>
                      </a:r>
                    </a:p>
                    <a:p>
                      <a:pPr marL="0" marR="0">
                        <a:spcBef>
                          <a:spcPts val="0"/>
                        </a:spcBef>
                        <a:spcAft>
                          <a:spcPts val="0"/>
                        </a:spcAft>
                      </a:pPr>
                      <a:r>
                        <a:rPr lang="en-US" sz="800" dirty="0">
                          <a:effectLst/>
                        </a:rPr>
                        <a:t>1921 Bakhtin Married his nurse, Elena </a:t>
                      </a:r>
                      <a:r>
                        <a:rPr lang="en-US" sz="800" dirty="0" err="1">
                          <a:effectLst/>
                        </a:rPr>
                        <a:t>Aleksandrovna</a:t>
                      </a:r>
                      <a:r>
                        <a:rPr lang="en-US" sz="800" dirty="0">
                          <a:effectLst/>
                        </a:rPr>
                        <a:t> </a:t>
                      </a:r>
                      <a:r>
                        <a:rPr lang="en-US" sz="800" dirty="0" err="1">
                          <a:effectLst/>
                        </a:rPr>
                        <a:t>Okoloveich</a:t>
                      </a:r>
                      <a:r>
                        <a:rPr lang="en-US" sz="800" dirty="0">
                          <a:effectLst/>
                        </a:rPr>
                        <a:t>, who was part of Bakhtin Circle and she scribed parts of 1919-1921 notebooks stored in a wood shed until 1960s, and became 1993 Toward a Philosophy of the Act book</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1586001546"/>
                  </a:ext>
                </a:extLst>
              </a:tr>
              <a:tr h="130256">
                <a:tc>
                  <a:txBody>
                    <a:bodyPr/>
                    <a:lstStyle/>
                    <a:p>
                      <a:pPr marL="0" marR="0">
                        <a:spcBef>
                          <a:spcPts val="0"/>
                        </a:spcBef>
                        <a:spcAft>
                          <a:spcPts val="0"/>
                        </a:spcAft>
                      </a:pPr>
                      <a:r>
                        <a:rPr lang="en-US" sz="800">
                          <a:effectLst/>
                        </a:rPr>
                        <a:t>1924-1928</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St. Petersburg (now Leningrad)</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dirty="0">
                          <a:effectLst/>
                        </a:rPr>
                        <a:t>1928 Medvedev’s book is couched in Marxist language so it can be published</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110422606"/>
                  </a:ext>
                </a:extLst>
              </a:tr>
              <a:tr h="756449">
                <a:tc>
                  <a:txBody>
                    <a:bodyPr/>
                    <a:lstStyle/>
                    <a:p>
                      <a:pPr marL="0" marR="0">
                        <a:spcBef>
                          <a:spcPts val="0"/>
                        </a:spcBef>
                        <a:spcAft>
                          <a:spcPts val="0"/>
                        </a:spcAft>
                      </a:pPr>
                      <a:r>
                        <a:rPr lang="en-US" sz="800">
                          <a:effectLst/>
                        </a:rPr>
                        <a:t>1929</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dirty="0" err="1">
                          <a:effectLst/>
                        </a:rPr>
                        <a:t>Voloshinov’s</a:t>
                      </a:r>
                      <a:r>
                        <a:rPr lang="en-US" sz="800" dirty="0">
                          <a:effectLst/>
                        </a:rPr>
                        <a:t> book is couched in Marxist language so it can be published</a:t>
                      </a:r>
                    </a:p>
                    <a:p>
                      <a:pPr marL="0" marR="0">
                        <a:spcBef>
                          <a:spcPts val="0"/>
                        </a:spcBef>
                        <a:spcAft>
                          <a:spcPts val="0"/>
                        </a:spcAft>
                      </a:pPr>
                      <a:r>
                        <a:rPr lang="en-US" sz="800" dirty="0">
                          <a:effectLst/>
                        </a:rPr>
                        <a:t>Bakhtin publishes Problems of Dostoevsky’s Poetics book</a:t>
                      </a:r>
                    </a:p>
                    <a:p>
                      <a:pPr marL="0" marR="0">
                        <a:spcBef>
                          <a:spcPts val="0"/>
                        </a:spcBef>
                        <a:spcAft>
                          <a:spcPts val="0"/>
                        </a:spcAft>
                      </a:pPr>
                      <a:r>
                        <a:rPr lang="en-US" sz="800" dirty="0">
                          <a:effectLst/>
                        </a:rPr>
                        <a:t>Joseph Stalin becomes dictator</a:t>
                      </a:r>
                    </a:p>
                    <a:p>
                      <a:pPr marL="0" marR="0">
                        <a:spcBef>
                          <a:spcPts val="0"/>
                        </a:spcBef>
                        <a:spcAft>
                          <a:spcPts val="0"/>
                        </a:spcAft>
                      </a:pPr>
                      <a:r>
                        <a:rPr lang="en-US" sz="800" dirty="0">
                          <a:effectLst/>
                        </a:rPr>
                        <a:t>Bakhtin arrested by Stalinists, charged with practicing religious beliefs, exiled, and sentenced without trial for 10 years northern Siberia ‘Kazakh Autonomous Soviet Socialist Republic’ along with several members of Bakhtinian Circle. Able to commute sentence to 6 years in Kazakhstan, for health reasons and favorable book review of Dostoevsky’s Poetics by party member</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2222053502"/>
                  </a:ext>
                </a:extLst>
              </a:tr>
              <a:tr h="380733">
                <a:tc>
                  <a:txBody>
                    <a:bodyPr/>
                    <a:lstStyle/>
                    <a:p>
                      <a:pPr marL="0" marR="0">
                        <a:spcBef>
                          <a:spcPts val="0"/>
                        </a:spcBef>
                        <a:spcAft>
                          <a:spcPts val="0"/>
                        </a:spcAft>
                      </a:pPr>
                      <a:r>
                        <a:rPr lang="en-US" sz="800">
                          <a:effectLst/>
                        </a:rPr>
                        <a:t>1930-1936</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Kustani City</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1930 he received permission to travel to the city of Kustani to find work himself, instead of being assigned a job by the government. Got position as an accountant in a local government office and helped train workers in the area in clerical skills. </a:t>
                      </a:r>
                    </a:p>
                    <a:p>
                      <a:pPr marL="0" marR="0">
                        <a:spcBef>
                          <a:spcPts val="0"/>
                        </a:spcBef>
                        <a:spcAft>
                          <a:spcPts val="0"/>
                        </a:spcAft>
                      </a:pPr>
                      <a:r>
                        <a:rPr lang="en-US" sz="800">
                          <a:effectLst/>
                        </a:rPr>
                        <a:t>1934 exile officially ended, but Bakhtin opted to remain in Kustani for another two years.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123935589"/>
                  </a:ext>
                </a:extLst>
              </a:tr>
              <a:tr h="631210">
                <a:tc>
                  <a:txBody>
                    <a:bodyPr/>
                    <a:lstStyle/>
                    <a:p>
                      <a:pPr marL="0" marR="0">
                        <a:spcBef>
                          <a:spcPts val="0"/>
                        </a:spcBef>
                        <a:spcAft>
                          <a:spcPts val="0"/>
                        </a:spcAft>
                      </a:pPr>
                      <a:r>
                        <a:rPr lang="en-US" sz="800">
                          <a:effectLst/>
                        </a:rPr>
                        <a:t>1936-1937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Saransk City (Russia); town of Savelovo (outside Moscow)</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Bakhtin returned to Russia in 1936, settled in Saransk and took a teaching job at Mordovian Pedagogical Institute. </a:t>
                      </a:r>
                    </a:p>
                    <a:p>
                      <a:pPr marL="0" marR="0">
                        <a:spcBef>
                          <a:spcPts val="0"/>
                        </a:spcBef>
                        <a:spcAft>
                          <a:spcPts val="0"/>
                        </a:spcAft>
                      </a:pPr>
                      <a:r>
                        <a:rPr lang="en-US" sz="800">
                          <a:effectLst/>
                        </a:rPr>
                        <a:t>1937, he moved to the town of Savelovo; being only a hundred kilometers outside Moscow (was able to once again appear in intellectual and academic gatherings)</a:t>
                      </a:r>
                    </a:p>
                    <a:p>
                      <a:pPr marL="0" marR="0">
                        <a:spcBef>
                          <a:spcPts val="0"/>
                        </a:spcBef>
                        <a:spcAft>
                          <a:spcPts val="0"/>
                        </a:spcAft>
                      </a:pPr>
                      <a:r>
                        <a:rPr lang="en-US" sz="800">
                          <a:effectLst/>
                        </a:rPr>
                        <a:t>Bakhtin has worked on a book: The Novel of Education and Its Significance in the History of Realism, but tragically the publishing house was blown up in German invasion, the manuscript lost; thinking it being published, he had used pages of the original for cigarettes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1984863165"/>
                  </a:ext>
                </a:extLst>
              </a:tr>
              <a:tr h="380733">
                <a:tc>
                  <a:txBody>
                    <a:bodyPr/>
                    <a:lstStyle/>
                    <a:p>
                      <a:pPr marL="0" marR="0">
                        <a:spcBef>
                          <a:spcPts val="0"/>
                        </a:spcBef>
                        <a:spcAft>
                          <a:spcPts val="0"/>
                        </a:spcAft>
                      </a:pPr>
                      <a:r>
                        <a:rPr lang="en-US" sz="800">
                          <a:effectLst/>
                        </a:rPr>
                        <a:t>1938</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Savelovo</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Bakhtin’s right leg is amputated</a:t>
                      </a:r>
                    </a:p>
                    <a:p>
                      <a:pPr marL="0" marR="0">
                        <a:spcBef>
                          <a:spcPts val="0"/>
                        </a:spcBef>
                        <a:spcAft>
                          <a:spcPts val="0"/>
                        </a:spcAft>
                      </a:pPr>
                      <a:r>
                        <a:rPr lang="en-US" sz="800">
                          <a:effectLst/>
                        </a:rPr>
                        <a:t>He kept working form 1937 &amp; 1938 on the ‘chronotopes’ and ‘discourse and the novel’ essays that would become part of Dialogic Imagination book.</a:t>
                      </a:r>
                    </a:p>
                    <a:p>
                      <a:pPr marL="0" marR="0">
                        <a:spcBef>
                          <a:spcPts val="0"/>
                        </a:spcBef>
                        <a:spcAft>
                          <a:spcPts val="0"/>
                        </a:spcAft>
                      </a:pPr>
                      <a:r>
                        <a:rPr lang="en-US" sz="800">
                          <a:effectLst/>
                        </a:rPr>
                        <a:t>Gave lecture in Moscow at Gorsky Institute</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800841890"/>
                  </a:ext>
                </a:extLst>
              </a:tr>
              <a:tr h="255494">
                <a:tc>
                  <a:txBody>
                    <a:bodyPr/>
                    <a:lstStyle/>
                    <a:p>
                      <a:pPr marL="0" marR="0">
                        <a:spcBef>
                          <a:spcPts val="0"/>
                        </a:spcBef>
                        <a:spcAft>
                          <a:spcPts val="0"/>
                        </a:spcAft>
                      </a:pPr>
                      <a:r>
                        <a:rPr lang="en-US" sz="800">
                          <a:effectLst/>
                        </a:rPr>
                        <a:t>1940</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Finished dissertation on Francois Rabelais, but due to war it was not defended</a:t>
                      </a:r>
                    </a:p>
                    <a:p>
                      <a:pPr marL="0" marR="0">
                        <a:spcBef>
                          <a:spcPts val="0"/>
                        </a:spcBef>
                        <a:spcAft>
                          <a:spcPts val="0"/>
                        </a:spcAft>
                      </a:pPr>
                      <a:r>
                        <a:rPr lang="en-US" sz="800">
                          <a:effectLst/>
                        </a:rPr>
                        <a:t>Bakhtin taught German in school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2145947122"/>
                  </a:ext>
                </a:extLst>
              </a:tr>
              <a:tr h="130256">
                <a:tc>
                  <a:txBody>
                    <a:bodyPr/>
                    <a:lstStyle/>
                    <a:p>
                      <a:pPr marL="0" marR="0">
                        <a:spcBef>
                          <a:spcPts val="0"/>
                        </a:spcBef>
                        <a:spcAft>
                          <a:spcPts val="0"/>
                        </a:spcAft>
                      </a:pPr>
                      <a:r>
                        <a:rPr lang="en-US" sz="800">
                          <a:effectLst/>
                        </a:rPr>
                        <a:t>1945</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Rabelais and his World, book published</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1289255004"/>
                  </a:ext>
                </a:extLst>
              </a:tr>
              <a:tr h="130256">
                <a:tc>
                  <a:txBody>
                    <a:bodyPr/>
                    <a:lstStyle/>
                    <a:p>
                      <a:pPr marL="0" marR="0">
                        <a:spcBef>
                          <a:spcPts val="0"/>
                        </a:spcBef>
                        <a:spcAft>
                          <a:spcPts val="0"/>
                        </a:spcAft>
                      </a:pPr>
                      <a:r>
                        <a:rPr lang="en-US" sz="800">
                          <a:effectLst/>
                        </a:rPr>
                        <a:t>1951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Defended dissertation on Rabelais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2909584638"/>
                  </a:ext>
                </a:extLst>
              </a:tr>
              <a:tr h="255494">
                <a:tc>
                  <a:txBody>
                    <a:bodyPr/>
                    <a:lstStyle/>
                    <a:p>
                      <a:pPr marL="0" marR="0">
                        <a:spcBef>
                          <a:spcPts val="0"/>
                        </a:spcBef>
                        <a:spcAft>
                          <a:spcPts val="0"/>
                        </a:spcAft>
                      </a:pPr>
                      <a:r>
                        <a:rPr lang="en-US" sz="800">
                          <a:effectLst/>
                        </a:rPr>
                        <a:t>1952-1953</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Bakhtin is writing material for a book ‘the Genres of Speech’ which after his death would become part with other pieces in (1986) Speech Genres &amp; Other Essays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2940504082"/>
                  </a:ext>
                </a:extLst>
              </a:tr>
              <a:tr h="130256">
                <a:tc>
                  <a:txBody>
                    <a:bodyPr/>
                    <a:lstStyle/>
                    <a:p>
                      <a:pPr marL="0" marR="0">
                        <a:spcBef>
                          <a:spcPts val="0"/>
                        </a:spcBef>
                        <a:spcAft>
                          <a:spcPts val="0"/>
                        </a:spcAft>
                      </a:pPr>
                      <a:r>
                        <a:rPr lang="en-US" sz="800">
                          <a:effectLst/>
                        </a:rPr>
                        <a:t>1971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13 Dec, his wife, Elena Aleksandrovna Okolovich, died</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1147279938"/>
                  </a:ext>
                </a:extLst>
              </a:tr>
              <a:tr h="130256">
                <a:tc>
                  <a:txBody>
                    <a:bodyPr/>
                    <a:lstStyle/>
                    <a:p>
                      <a:pPr marL="0" marR="0">
                        <a:spcBef>
                          <a:spcPts val="0"/>
                        </a:spcBef>
                        <a:spcAft>
                          <a:spcPts val="0"/>
                        </a:spcAft>
                      </a:pPr>
                      <a:r>
                        <a:rPr lang="en-US" sz="800">
                          <a:effectLst/>
                        </a:rPr>
                        <a:t>1975</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The Dialogic Imagination, book published in Russian</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459840591"/>
                  </a:ext>
                </a:extLst>
              </a:tr>
              <a:tr h="130256">
                <a:tc>
                  <a:txBody>
                    <a:bodyPr/>
                    <a:lstStyle/>
                    <a:p>
                      <a:pPr marL="0" marR="0">
                        <a:spcBef>
                          <a:spcPts val="0"/>
                        </a:spcBef>
                        <a:spcAft>
                          <a:spcPts val="0"/>
                        </a:spcAft>
                      </a:pPr>
                      <a:r>
                        <a:rPr lang="en-US" sz="800">
                          <a:effectLst/>
                        </a:rPr>
                        <a:t>1975</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a:effectLst/>
                        </a:rPr>
                        <a:t>Moscow, Russia</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tc>
                  <a:txBody>
                    <a:bodyPr/>
                    <a:lstStyle/>
                    <a:p>
                      <a:pPr marL="0" marR="0">
                        <a:spcBef>
                          <a:spcPts val="0"/>
                        </a:spcBef>
                        <a:spcAft>
                          <a:spcPts val="0"/>
                        </a:spcAft>
                      </a:pPr>
                      <a:r>
                        <a:rPr lang="en-US" sz="800" dirty="0">
                          <a:effectLst/>
                        </a:rPr>
                        <a:t>Bakhtin died 7 Mar. in Moscow</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19" marR="10419" marT="4884" marB="0"/>
                </a:tc>
                <a:extLst>
                  <a:ext uri="{0D108BD9-81ED-4DB2-BD59-A6C34878D82A}">
                    <a16:rowId xmlns:a16="http://schemas.microsoft.com/office/drawing/2014/main" val="1062554336"/>
                  </a:ext>
                </a:extLst>
              </a:tr>
            </a:tbl>
          </a:graphicData>
        </a:graphic>
      </p:graphicFrame>
      <p:pic>
        <p:nvPicPr>
          <p:cNvPr id="7" name="Picture 2" descr="Ukraine and Russia Location on World Map | Where is Ukraine location, Where  is Russia Located?">
            <a:extLst>
              <a:ext uri="{FF2B5EF4-FFF2-40B4-BE49-F238E27FC236}">
                <a16:creationId xmlns:a16="http://schemas.microsoft.com/office/drawing/2014/main" id="{428DBC08-F731-86D0-B0F9-1ED323629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87" t="3352" r="4609" b="60686"/>
          <a:stretch/>
        </p:blipFill>
        <p:spPr bwMode="auto">
          <a:xfrm>
            <a:off x="2485622" y="0"/>
            <a:ext cx="4411095" cy="132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59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BD58-05CE-6890-4E55-191F578E1824}"/>
              </a:ext>
            </a:extLst>
          </p:cNvPr>
          <p:cNvSpPr>
            <a:spLocks noGrp="1"/>
          </p:cNvSpPr>
          <p:nvPr>
            <p:ph type="title"/>
          </p:nvPr>
        </p:nvSpPr>
        <p:spPr>
          <a:xfrm>
            <a:off x="546445" y="3633314"/>
            <a:ext cx="3822310" cy="1983732"/>
          </a:xfrm>
        </p:spPr>
        <p:txBody>
          <a:bodyPr>
            <a:normAutofit fontScale="90000"/>
          </a:bodyPr>
          <a:lstStyle/>
          <a:p>
            <a:r>
              <a:rPr lang="en-US" dirty="0"/>
              <a:t>Can we learn 2 Russian Words?</a:t>
            </a:r>
          </a:p>
        </p:txBody>
      </p:sp>
      <p:sp>
        <p:nvSpPr>
          <p:cNvPr id="3" name="Content Placeholder 2">
            <a:extLst>
              <a:ext uri="{FF2B5EF4-FFF2-40B4-BE49-F238E27FC236}">
                <a16:creationId xmlns:a16="http://schemas.microsoft.com/office/drawing/2014/main" id="{181BB10D-220C-9989-46A8-17EF8C12B705}"/>
              </a:ext>
            </a:extLst>
          </p:cNvPr>
          <p:cNvSpPr>
            <a:spLocks noGrp="1"/>
          </p:cNvSpPr>
          <p:nvPr>
            <p:ph idx="1"/>
          </p:nvPr>
        </p:nvSpPr>
        <p:spPr>
          <a:xfrm>
            <a:off x="3142445" y="746589"/>
            <a:ext cx="5838267" cy="4870457"/>
          </a:xfrm>
        </p:spPr>
        <p:txBody>
          <a:bodyPr/>
          <a:lstStyle/>
          <a:p>
            <a:r>
              <a:rPr lang="en-US" b="1" dirty="0"/>
              <a:t>ISTINA </a:t>
            </a:r>
            <a:r>
              <a:rPr lang="en-US" dirty="0">
                <a:sym typeface="Wingdings" pitchFamily="2" charset="2"/>
              </a:rPr>
              <a:t> content-truth of each world, &amp; we each participate in so many worlds </a:t>
            </a:r>
          </a:p>
          <a:p>
            <a:r>
              <a:rPr lang="en-US" b="1" dirty="0">
                <a:solidFill>
                  <a:srgbClr val="FF0000"/>
                </a:solidFill>
                <a:sym typeface="Wingdings" pitchFamily="2" charset="2"/>
              </a:rPr>
              <a:t>(antenarrative process #1 cracked heart of the Beneath of duality)</a:t>
            </a:r>
          </a:p>
          <a:p>
            <a:endParaRPr lang="en-US" dirty="0">
              <a:sym typeface="Wingdings" pitchFamily="2" charset="2"/>
            </a:endParaRPr>
          </a:p>
          <a:p>
            <a:r>
              <a:rPr lang="en-US" b="1" dirty="0">
                <a:sym typeface="Wingdings" pitchFamily="2" charset="2"/>
              </a:rPr>
              <a:t>PRAVDA</a:t>
            </a:r>
            <a:r>
              <a:rPr lang="en-US" dirty="0">
                <a:sym typeface="Wingdings" pitchFamily="2" charset="2"/>
              </a:rPr>
              <a:t>  synthetic-truth of right, just, or true-to both fact &amp; sense in their </a:t>
            </a:r>
            <a:r>
              <a:rPr lang="en-US" i="1" dirty="0">
                <a:sym typeface="Wingdings" pitchFamily="2" charset="2"/>
              </a:rPr>
              <a:t>concrete unity</a:t>
            </a:r>
          </a:p>
          <a:p>
            <a:r>
              <a:rPr lang="en-US" b="1" i="1" dirty="0">
                <a:solidFill>
                  <a:srgbClr val="FF0000"/>
                </a:solidFill>
                <a:sym typeface="Wingdings" pitchFamily="2" charset="2"/>
              </a:rPr>
              <a:t>(</a:t>
            </a:r>
            <a:r>
              <a:rPr lang="en-US" b="1" dirty="0">
                <a:solidFill>
                  <a:srgbClr val="FF0000"/>
                </a:solidFill>
                <a:sym typeface="Wingdings" pitchFamily="2" charset="2"/>
              </a:rPr>
              <a:t>antenarrative process #4 the uncovering of what’s once-occurrent, Nautilus) </a:t>
            </a:r>
            <a:endParaRPr lang="en-US" b="1" i="1" dirty="0">
              <a:solidFill>
                <a:srgbClr val="FF0000"/>
              </a:solidFill>
              <a:sym typeface="Wingdings" pitchFamily="2" charset="2"/>
            </a:endParaRPr>
          </a:p>
          <a:p>
            <a:endParaRPr lang="en-US" i="1" dirty="0">
              <a:sym typeface="Wingdings" pitchFamily="2" charset="2"/>
            </a:endParaRPr>
          </a:p>
          <a:p>
            <a:r>
              <a:rPr lang="en-US" i="1" dirty="0">
                <a:sym typeface="Wingdings" pitchFamily="2" charset="2"/>
              </a:rPr>
              <a:t>See pp. 36-37 (&amp; footnotes) Bakhtin </a:t>
            </a:r>
            <a:r>
              <a:rPr lang="en-US" b="1" i="1" dirty="0">
                <a:sym typeface="Wingdings" pitchFamily="2" charset="2"/>
              </a:rPr>
              <a:t>Toward a Philosophy of the Act</a:t>
            </a:r>
            <a:endParaRPr lang="en-US" dirty="0"/>
          </a:p>
        </p:txBody>
      </p:sp>
      <p:pic>
        <p:nvPicPr>
          <p:cNvPr id="4" name="Picture 2" descr="9,623 Blue Pill Illustrations &amp; Clip Art - iStock">
            <a:extLst>
              <a:ext uri="{FF2B5EF4-FFF2-40B4-BE49-F238E27FC236}">
                <a16:creationId xmlns:a16="http://schemas.microsoft.com/office/drawing/2014/main" id="{280BF115-5A81-B116-012B-266E23D7F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40"/>
          <a:stretch/>
        </p:blipFill>
        <p:spPr bwMode="auto">
          <a:xfrm rot="16200000">
            <a:off x="799961" y="1495900"/>
            <a:ext cx="2088968" cy="2185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F44AE1-0F86-C3C8-0152-C44A620FFDAC}"/>
              </a:ext>
            </a:extLst>
          </p:cNvPr>
          <p:cNvSpPr txBox="1"/>
          <p:nvPr/>
        </p:nvSpPr>
        <p:spPr>
          <a:xfrm>
            <a:off x="4572000" y="5873115"/>
            <a:ext cx="4572000" cy="984885"/>
          </a:xfrm>
          <a:prstGeom prst="rect">
            <a:avLst/>
          </a:prstGeom>
          <a:noFill/>
        </p:spPr>
        <p:txBody>
          <a:bodyPr wrap="square">
            <a:spAutoFit/>
          </a:bodyPr>
          <a:lstStyle/>
          <a:p>
            <a:r>
              <a:rPr lang="en-US" sz="2000" i="1" dirty="0">
                <a:hlinkClick r:id="rId4">
                  <a:extLst>
                    <a:ext uri="{A12FA001-AC4F-418D-AE19-62706E023703}">
                      <ahyp:hlinkClr xmlns:ahyp="http://schemas.microsoft.com/office/drawing/2018/hyperlinkcolor" val="tx"/>
                    </a:ext>
                  </a:extLst>
                </a:hlinkClick>
              </a:rPr>
              <a:t>Bakhtin meets Enthinkment Circle - YouTube</a:t>
            </a:r>
            <a:r>
              <a:rPr lang="en-US" sz="1800" i="1" dirty="0">
                <a:hlinkClick r:id="rId4">
                  <a:extLst>
                    <a:ext uri="{A12FA001-AC4F-418D-AE19-62706E023703}">
                      <ahyp:hlinkClr xmlns:ahyp="http://schemas.microsoft.com/office/drawing/2018/hyperlinkcolor" val="tx"/>
                    </a:ext>
                  </a:extLst>
                </a:hlinkClick>
              </a:rPr>
              <a:t> (filmed before seminar - May 15, posted May 17 2022</a:t>
            </a:r>
            <a:endParaRPr lang="en-US" dirty="0"/>
          </a:p>
        </p:txBody>
      </p:sp>
    </p:spTree>
    <p:extLst>
      <p:ext uri="{BB962C8B-B14F-4D97-AF65-F5344CB8AC3E}">
        <p14:creationId xmlns:p14="http://schemas.microsoft.com/office/powerpoint/2010/main" val="4078821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8D566-940F-6A27-C93A-67A7AD7CEA80}"/>
              </a:ext>
            </a:extLst>
          </p:cNvPr>
          <p:cNvPicPr>
            <a:picLocks noChangeAspect="1"/>
          </p:cNvPicPr>
          <p:nvPr/>
        </p:nvPicPr>
        <p:blipFill>
          <a:blip r:embed="rId2"/>
          <a:stretch>
            <a:fillRect/>
          </a:stretch>
        </p:blipFill>
        <p:spPr>
          <a:xfrm>
            <a:off x="2827958" y="2145813"/>
            <a:ext cx="6316042" cy="4342855"/>
          </a:xfrm>
          <a:prstGeom prst="rect">
            <a:avLst/>
          </a:prstGeom>
        </p:spPr>
      </p:pic>
      <p:pic>
        <p:nvPicPr>
          <p:cNvPr id="5" name="Picture 4">
            <a:extLst>
              <a:ext uri="{FF2B5EF4-FFF2-40B4-BE49-F238E27FC236}">
                <a16:creationId xmlns:a16="http://schemas.microsoft.com/office/drawing/2014/main" id="{67F25323-D903-7D54-C42B-71606FBB5973}"/>
              </a:ext>
            </a:extLst>
          </p:cNvPr>
          <p:cNvPicPr>
            <a:picLocks noChangeAspect="1"/>
          </p:cNvPicPr>
          <p:nvPr/>
        </p:nvPicPr>
        <p:blipFill>
          <a:blip r:embed="rId2"/>
          <a:stretch>
            <a:fillRect/>
          </a:stretch>
        </p:blipFill>
        <p:spPr>
          <a:xfrm>
            <a:off x="2827958" y="2469391"/>
            <a:ext cx="6316042" cy="4342855"/>
          </a:xfrm>
          <a:prstGeom prst="rect">
            <a:avLst/>
          </a:prstGeom>
        </p:spPr>
      </p:pic>
      <p:sp>
        <p:nvSpPr>
          <p:cNvPr id="3" name="TextBox 2">
            <a:extLst>
              <a:ext uri="{FF2B5EF4-FFF2-40B4-BE49-F238E27FC236}">
                <a16:creationId xmlns:a16="http://schemas.microsoft.com/office/drawing/2014/main" id="{1FB2299F-077F-C781-5AD2-CC80274F16C2}"/>
              </a:ext>
            </a:extLst>
          </p:cNvPr>
          <p:cNvSpPr txBox="1"/>
          <p:nvPr/>
        </p:nvSpPr>
        <p:spPr>
          <a:xfrm>
            <a:off x="5669281" y="1472531"/>
            <a:ext cx="3879668" cy="369332"/>
          </a:xfrm>
          <a:prstGeom prst="rect">
            <a:avLst/>
          </a:prstGeom>
          <a:noFill/>
        </p:spPr>
        <p:txBody>
          <a:bodyPr wrap="square" rtlCol="0">
            <a:spAutoFit/>
          </a:bodyPr>
          <a:lstStyle/>
          <a:p>
            <a:r>
              <a:rPr lang="en-US" dirty="0"/>
              <a:t>In Bager, 2019: 45</a:t>
            </a:r>
          </a:p>
        </p:txBody>
      </p:sp>
      <p:sp>
        <p:nvSpPr>
          <p:cNvPr id="6" name="TextBox 5">
            <a:extLst>
              <a:ext uri="{FF2B5EF4-FFF2-40B4-BE49-F238E27FC236}">
                <a16:creationId xmlns:a16="http://schemas.microsoft.com/office/drawing/2014/main" id="{8F20AE54-A453-1592-CC6E-9A5F1E509F1C}"/>
              </a:ext>
            </a:extLst>
          </p:cNvPr>
          <p:cNvSpPr txBox="1"/>
          <p:nvPr/>
        </p:nvSpPr>
        <p:spPr>
          <a:xfrm>
            <a:off x="457201" y="4187036"/>
            <a:ext cx="3108960" cy="369332"/>
          </a:xfrm>
          <a:prstGeom prst="rect">
            <a:avLst/>
          </a:prstGeom>
          <a:noFill/>
        </p:spPr>
        <p:txBody>
          <a:bodyPr wrap="square" rtlCol="0">
            <a:spAutoFit/>
          </a:bodyPr>
          <a:lstStyle/>
          <a:p>
            <a:r>
              <a:rPr lang="en-US" dirty="0"/>
              <a:t>Boje et al 2022 </a:t>
            </a:r>
            <a:r>
              <a:rPr lang="en-US" dirty="0">
                <a:hlinkClick r:id="rId3"/>
              </a:rPr>
              <a:t>Click Here</a:t>
            </a:r>
            <a:endParaRPr lang="en-US" dirty="0"/>
          </a:p>
        </p:txBody>
      </p:sp>
      <p:pic>
        <p:nvPicPr>
          <p:cNvPr id="7" name="Picture 6">
            <a:extLst>
              <a:ext uri="{FF2B5EF4-FFF2-40B4-BE49-F238E27FC236}">
                <a16:creationId xmlns:a16="http://schemas.microsoft.com/office/drawing/2014/main" id="{02AB254C-E04C-C465-CE95-4FF9FF7D576F}"/>
              </a:ext>
            </a:extLst>
          </p:cNvPr>
          <p:cNvPicPr>
            <a:picLocks noChangeAspect="1"/>
          </p:cNvPicPr>
          <p:nvPr/>
        </p:nvPicPr>
        <p:blipFill rotWithShape="1">
          <a:blip r:embed="rId4">
            <a:extLst>
              <a:ext uri="{28A0092B-C50C-407E-A947-70E740481C1C}">
                <a14:useLocalDpi xmlns:a14="http://schemas.microsoft.com/office/drawing/2010/main" val="0"/>
              </a:ext>
            </a:extLst>
          </a:blip>
          <a:srcRect l="27986" t="38995" r="28250" b="17816"/>
          <a:stretch/>
        </p:blipFill>
        <p:spPr bwMode="auto">
          <a:xfrm>
            <a:off x="457201" y="720956"/>
            <a:ext cx="3694747" cy="34895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1655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72EC0-B3B5-E068-53EE-BAF4A421B4DC}"/>
              </a:ext>
            </a:extLst>
          </p:cNvPr>
          <p:cNvPicPr>
            <a:picLocks noChangeAspect="1"/>
          </p:cNvPicPr>
          <p:nvPr/>
        </p:nvPicPr>
        <p:blipFill>
          <a:blip r:embed="rId2"/>
          <a:stretch>
            <a:fillRect/>
          </a:stretch>
        </p:blipFill>
        <p:spPr>
          <a:xfrm>
            <a:off x="2372948" y="0"/>
            <a:ext cx="6771052" cy="6858000"/>
          </a:xfrm>
          <a:prstGeom prst="rect">
            <a:avLst/>
          </a:prstGeom>
        </p:spPr>
      </p:pic>
      <p:sp>
        <p:nvSpPr>
          <p:cNvPr id="3" name="TextBox 2">
            <a:extLst>
              <a:ext uri="{FF2B5EF4-FFF2-40B4-BE49-F238E27FC236}">
                <a16:creationId xmlns:a16="http://schemas.microsoft.com/office/drawing/2014/main" id="{3B753050-2346-F3F5-B07B-0F7DCCB4EC77}"/>
              </a:ext>
            </a:extLst>
          </p:cNvPr>
          <p:cNvSpPr txBox="1"/>
          <p:nvPr/>
        </p:nvSpPr>
        <p:spPr>
          <a:xfrm>
            <a:off x="156754" y="1737360"/>
            <a:ext cx="2216194" cy="3970318"/>
          </a:xfrm>
          <a:prstGeom prst="rect">
            <a:avLst/>
          </a:prstGeom>
          <a:noFill/>
        </p:spPr>
        <p:txBody>
          <a:bodyPr wrap="square" rtlCol="0">
            <a:spAutoFit/>
          </a:bodyPr>
          <a:lstStyle/>
          <a:p>
            <a:r>
              <a:rPr lang="en-US" dirty="0"/>
              <a:t>Bager, A. S., Svane, M., &amp; Jørgensen, K. M. (2018). Ethics perspective on entrepreneurship. In </a:t>
            </a:r>
            <a:r>
              <a:rPr lang="en-US" i="1" dirty="0"/>
              <a:t>The Palgrave handbook of multidisciplinary perspectives on entrepreneurship</a:t>
            </a:r>
            <a:r>
              <a:rPr lang="en-US" dirty="0"/>
              <a:t> (pp. 457-477). Palgrave Macmillan, Cham. (</a:t>
            </a:r>
            <a:r>
              <a:rPr lang="en-US" dirty="0">
                <a:hlinkClick r:id="rId3"/>
              </a:rPr>
              <a:t>download @ Research Gate</a:t>
            </a:r>
            <a:r>
              <a:rPr lang="en-US" dirty="0"/>
              <a:t>)</a:t>
            </a:r>
          </a:p>
        </p:txBody>
      </p:sp>
    </p:spTree>
    <p:extLst>
      <p:ext uri="{BB962C8B-B14F-4D97-AF65-F5344CB8AC3E}">
        <p14:creationId xmlns:p14="http://schemas.microsoft.com/office/powerpoint/2010/main" val="764370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E3C4C31-D67A-0EA7-AC0D-6ACB8AD24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4" y="0"/>
            <a:ext cx="6625454" cy="6075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8D0175-3368-1407-D7C2-A15B725A6BB9}"/>
              </a:ext>
            </a:extLst>
          </p:cNvPr>
          <p:cNvSpPr txBox="1"/>
          <p:nvPr/>
        </p:nvSpPr>
        <p:spPr>
          <a:xfrm>
            <a:off x="4572000" y="6168917"/>
            <a:ext cx="3108960" cy="369332"/>
          </a:xfrm>
          <a:prstGeom prst="rect">
            <a:avLst/>
          </a:prstGeom>
          <a:noFill/>
        </p:spPr>
        <p:txBody>
          <a:bodyPr wrap="square" rtlCol="0">
            <a:spAutoFit/>
          </a:bodyPr>
          <a:lstStyle/>
          <a:p>
            <a:r>
              <a:rPr lang="en-US" dirty="0"/>
              <a:t>Boje et al 2022 </a:t>
            </a:r>
            <a:r>
              <a:rPr lang="en-US" dirty="0">
                <a:hlinkClick r:id="rId3"/>
              </a:rPr>
              <a:t>Click Here</a:t>
            </a:r>
            <a:endParaRPr lang="en-US" dirty="0"/>
          </a:p>
        </p:txBody>
      </p:sp>
    </p:spTree>
    <p:extLst>
      <p:ext uri="{BB962C8B-B14F-4D97-AF65-F5344CB8AC3E}">
        <p14:creationId xmlns:p14="http://schemas.microsoft.com/office/powerpoint/2010/main" val="347245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DB2D-0B11-1E0C-5B04-3BCEF4FA24D1}"/>
              </a:ext>
            </a:extLst>
          </p:cNvPr>
          <p:cNvSpPr>
            <a:spLocks noGrp="1"/>
          </p:cNvSpPr>
          <p:nvPr>
            <p:ph type="title"/>
          </p:nvPr>
        </p:nvSpPr>
        <p:spPr>
          <a:xfrm>
            <a:off x="517870" y="978409"/>
            <a:ext cx="5021182" cy="1700398"/>
          </a:xfrm>
        </p:spPr>
        <p:txBody>
          <a:bodyPr>
            <a:normAutofit fontScale="90000"/>
          </a:bodyPr>
          <a:lstStyle/>
          <a:p>
            <a:r>
              <a:rPr lang="en-US" sz="3600" dirty="0"/>
              <a:t>Digital Answerability</a:t>
            </a:r>
            <a:br>
              <a:rPr lang="en-US" sz="3600" dirty="0"/>
            </a:br>
            <a:r>
              <a:rPr lang="en-US" sz="3600" dirty="0"/>
              <a:t>To Intervene or Take a Picture</a:t>
            </a:r>
          </a:p>
        </p:txBody>
      </p:sp>
      <p:sp>
        <p:nvSpPr>
          <p:cNvPr id="3" name="Content Placeholder 2">
            <a:extLst>
              <a:ext uri="{FF2B5EF4-FFF2-40B4-BE49-F238E27FC236}">
                <a16:creationId xmlns:a16="http://schemas.microsoft.com/office/drawing/2014/main" id="{08060CFF-D223-3943-5574-726C2FE1BF43}"/>
              </a:ext>
            </a:extLst>
          </p:cNvPr>
          <p:cNvSpPr>
            <a:spLocks noGrp="1"/>
          </p:cNvSpPr>
          <p:nvPr>
            <p:ph idx="1"/>
          </p:nvPr>
        </p:nvSpPr>
        <p:spPr>
          <a:xfrm>
            <a:off x="6040192" y="266912"/>
            <a:ext cx="2932879" cy="4870457"/>
          </a:xfrm>
        </p:spPr>
        <p:txBody>
          <a:bodyPr/>
          <a:lstStyle/>
          <a:p>
            <a:r>
              <a:rPr lang="en-US" dirty="0"/>
              <a:t>What will you do?</a:t>
            </a:r>
          </a:p>
        </p:txBody>
      </p:sp>
      <p:pic>
        <p:nvPicPr>
          <p:cNvPr id="8194" name="Picture 2" descr="The bystander effect - The Collegiate Live">
            <a:extLst>
              <a:ext uri="{FF2B5EF4-FFF2-40B4-BE49-F238E27FC236}">
                <a16:creationId xmlns:a16="http://schemas.microsoft.com/office/drawing/2014/main" id="{77FC8D56-5FF1-CAF7-8ACF-91441157E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70" y="2454677"/>
            <a:ext cx="5522322" cy="413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322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452EA-E45C-1733-0512-537B622D848C}"/>
              </a:ext>
            </a:extLst>
          </p:cNvPr>
          <p:cNvSpPr>
            <a:spLocks noGrp="1"/>
          </p:cNvSpPr>
          <p:nvPr>
            <p:ph type="title"/>
          </p:nvPr>
        </p:nvSpPr>
        <p:spPr>
          <a:xfrm>
            <a:off x="517870" y="978409"/>
            <a:ext cx="5021182" cy="1674639"/>
          </a:xfrm>
        </p:spPr>
        <p:txBody>
          <a:bodyPr>
            <a:normAutofit fontScale="90000"/>
          </a:bodyPr>
          <a:lstStyle/>
          <a:p>
            <a:r>
              <a:rPr lang="en-US" dirty="0"/>
              <a:t>At the heart of this approach </a:t>
            </a:r>
          </a:p>
        </p:txBody>
      </p:sp>
      <p:sp>
        <p:nvSpPr>
          <p:cNvPr id="3" name="Content Placeholder 2">
            <a:extLst>
              <a:ext uri="{FF2B5EF4-FFF2-40B4-BE49-F238E27FC236}">
                <a16:creationId xmlns:a16="http://schemas.microsoft.com/office/drawing/2014/main" id="{2C9B0DA5-4008-ABF8-B533-3C074571299F}"/>
              </a:ext>
            </a:extLst>
          </p:cNvPr>
          <p:cNvSpPr>
            <a:spLocks noGrp="1"/>
          </p:cNvSpPr>
          <p:nvPr>
            <p:ph idx="1"/>
          </p:nvPr>
        </p:nvSpPr>
        <p:spPr>
          <a:xfrm>
            <a:off x="5539052" y="0"/>
            <a:ext cx="3670479" cy="2580587"/>
          </a:xfrm>
        </p:spPr>
        <p:txBody>
          <a:bodyPr>
            <a:normAutofit fontScale="92500"/>
          </a:bodyPr>
          <a:lstStyle/>
          <a:p>
            <a:r>
              <a:rPr lang="en-US" sz="2800" dirty="0"/>
              <a:t>Centrality of emotion-volitional compellentness in lived time and livable space of participative thinking</a:t>
            </a:r>
          </a:p>
          <a:p>
            <a:endParaRPr lang="en-US" sz="2800" dirty="0"/>
          </a:p>
        </p:txBody>
      </p:sp>
      <p:pic>
        <p:nvPicPr>
          <p:cNvPr id="10242" name="Picture 2" descr="How True Storytelling's 7 Tools of ODC 2.0 Module Can Transform Tamara-Land  Networking – TrueStorytelling.Blog">
            <a:extLst>
              <a:ext uri="{FF2B5EF4-FFF2-40B4-BE49-F238E27FC236}">
                <a16:creationId xmlns:a16="http://schemas.microsoft.com/office/drawing/2014/main" id="{301E65F6-D2C3-5C2D-EBF8-59EBA2F034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3" t="16687" r="11831" b="9835"/>
          <a:stretch/>
        </p:blipFill>
        <p:spPr bwMode="auto">
          <a:xfrm>
            <a:off x="740534" y="2428053"/>
            <a:ext cx="7096261" cy="34515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14C740-5745-7377-C2E3-E278071177A2}"/>
              </a:ext>
            </a:extLst>
          </p:cNvPr>
          <p:cNvSpPr txBox="1"/>
          <p:nvPr/>
        </p:nvSpPr>
        <p:spPr>
          <a:xfrm>
            <a:off x="138447" y="5862209"/>
            <a:ext cx="8760853" cy="707886"/>
          </a:xfrm>
          <a:prstGeom prst="rect">
            <a:avLst/>
          </a:prstGeom>
          <a:noFill/>
        </p:spPr>
        <p:txBody>
          <a:bodyPr wrap="square">
            <a:spAutoFit/>
          </a:bodyPr>
          <a:lstStyle/>
          <a:p>
            <a:r>
              <a:rPr lang="en-US" sz="2000" dirty="0"/>
              <a:t>Not some abstract universal possibility of our participation from a theoretical, qualitative, or mathematical time and space standpoint</a:t>
            </a:r>
          </a:p>
        </p:txBody>
      </p:sp>
    </p:spTree>
    <p:extLst>
      <p:ext uri="{BB962C8B-B14F-4D97-AF65-F5344CB8AC3E}">
        <p14:creationId xmlns:p14="http://schemas.microsoft.com/office/powerpoint/2010/main" val="399595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A0A5-41E9-01CA-F55A-86041206A1E2}"/>
              </a:ext>
            </a:extLst>
          </p:cNvPr>
          <p:cNvSpPr>
            <a:spLocks noGrp="1"/>
          </p:cNvSpPr>
          <p:nvPr>
            <p:ph type="title"/>
          </p:nvPr>
        </p:nvSpPr>
        <p:spPr/>
        <p:txBody>
          <a:bodyPr/>
          <a:lstStyle/>
          <a:p>
            <a:r>
              <a:rPr lang="en-US" dirty="0"/>
              <a:t>Part III</a:t>
            </a:r>
          </a:p>
        </p:txBody>
      </p:sp>
      <p:sp>
        <p:nvSpPr>
          <p:cNvPr id="3" name="Content Placeholder 2">
            <a:extLst>
              <a:ext uri="{FF2B5EF4-FFF2-40B4-BE49-F238E27FC236}">
                <a16:creationId xmlns:a16="http://schemas.microsoft.com/office/drawing/2014/main" id="{7439A203-60B5-B293-FB90-67C89575A120}"/>
              </a:ext>
            </a:extLst>
          </p:cNvPr>
          <p:cNvSpPr>
            <a:spLocks noGrp="1"/>
          </p:cNvSpPr>
          <p:nvPr>
            <p:ph idx="1"/>
          </p:nvPr>
        </p:nvSpPr>
        <p:spPr>
          <a:xfrm>
            <a:off x="3477296" y="1060264"/>
            <a:ext cx="5666704" cy="4870457"/>
          </a:xfrm>
        </p:spPr>
        <p:txBody>
          <a:bodyPr>
            <a:normAutofit fontScale="77500" lnSpcReduction="20000"/>
          </a:bodyPr>
          <a:lstStyle/>
          <a:p>
            <a:r>
              <a:rPr lang="en-US" dirty="0"/>
              <a:t>Working with Anete Mikkala Camille Strand</a:t>
            </a:r>
          </a:p>
          <a:p>
            <a:r>
              <a:rPr lang="en-US" dirty="0"/>
              <a:t>Dissertation advisor: Strand, A. M. C. (2012). Enacting the Between: On dis/continuous intra-active becoming of/through an Apparatus of Material Storytelling. Book 1: Posing (an Apparatus of) Material Storytelling as discontinuous intra-active rework of organizational practices. (</a:t>
            </a:r>
            <a:r>
              <a:rPr lang="en-US" dirty="0">
                <a:hlinkClick r:id="rId2"/>
              </a:rPr>
              <a:t>Click Here Vol 1</a:t>
            </a:r>
            <a:r>
              <a:rPr lang="en-US" dirty="0"/>
              <a:t>) (</a:t>
            </a:r>
            <a:r>
              <a:rPr lang="en-US" dirty="0">
                <a:hlinkClick r:id="rId3"/>
              </a:rPr>
              <a:t>Click Here Vol 2</a:t>
            </a:r>
            <a:r>
              <a:rPr lang="en-US" dirty="0"/>
              <a:t>)</a:t>
            </a:r>
          </a:p>
          <a:p>
            <a:r>
              <a:rPr lang="en-US" dirty="0"/>
              <a:t>Jorgensen, K., Strand, A., &amp; Boje, D. (2013). Towards a postcolonial-storytelling theory of management and organization. </a:t>
            </a:r>
            <a:r>
              <a:rPr lang="en-US" i="1" dirty="0"/>
              <a:t>Philosophy of Management</a:t>
            </a:r>
            <a:r>
              <a:rPr lang="en-US" dirty="0"/>
              <a:t>, </a:t>
            </a:r>
            <a:r>
              <a:rPr lang="en-US" i="1" dirty="0"/>
              <a:t>12</a:t>
            </a:r>
            <a:r>
              <a:rPr lang="en-US" dirty="0"/>
              <a:t>(1), 43-66. (</a:t>
            </a:r>
            <a:r>
              <a:rPr lang="en-US" dirty="0">
                <a:hlinkClick r:id="rId4"/>
              </a:rPr>
              <a:t>click here</a:t>
            </a:r>
            <a:r>
              <a:rPr lang="en-US" dirty="0"/>
              <a:t>)</a:t>
            </a:r>
          </a:p>
          <a:p>
            <a:r>
              <a:rPr lang="en-US" dirty="0"/>
              <a:t>Jørgensen, K. M., &amp; Strand, A. M. C. (2014). Material storytelling–learning as intra-active becoming. </a:t>
            </a:r>
            <a:r>
              <a:rPr lang="en-US" i="1" dirty="0"/>
              <a:t>Critical narrative inquiry–storytelling, sustainability and power</a:t>
            </a:r>
            <a:r>
              <a:rPr lang="en-US" dirty="0"/>
              <a:t>, 53-72. (</a:t>
            </a:r>
            <a:r>
              <a:rPr lang="en-US" dirty="0">
                <a:hlinkClick r:id="rId5"/>
              </a:rPr>
              <a:t>click here</a:t>
            </a:r>
            <a:r>
              <a:rPr lang="en-US" dirty="0"/>
              <a:t>)</a:t>
            </a:r>
          </a:p>
          <a:p>
            <a:r>
              <a:rPr lang="en-US" dirty="0"/>
              <a:t>Jørgensen, K. M., Strand, A. M. C., Hayden, J., Sparre, M., &amp; Larsen, J. (2021). Down to earth: Gaia storytelling and the learning organization. </a:t>
            </a:r>
            <a:r>
              <a:rPr lang="en-US" i="1" dirty="0"/>
              <a:t>The Learning Organization</a:t>
            </a:r>
            <a:r>
              <a:rPr lang="en-US" dirty="0"/>
              <a:t>. (</a:t>
            </a:r>
            <a:r>
              <a:rPr lang="en-US" dirty="0">
                <a:hlinkClick r:id="rId6"/>
              </a:rPr>
              <a:t>click here</a:t>
            </a:r>
            <a:r>
              <a:rPr lang="en-US" dirty="0"/>
              <a:t>)</a:t>
            </a:r>
          </a:p>
        </p:txBody>
      </p:sp>
    </p:spTree>
    <p:extLst>
      <p:ext uri="{BB962C8B-B14F-4D97-AF65-F5344CB8AC3E}">
        <p14:creationId xmlns:p14="http://schemas.microsoft.com/office/powerpoint/2010/main" val="3893254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9DEA-ECD6-50A6-B25D-1ABC7098704E}"/>
              </a:ext>
            </a:extLst>
          </p:cNvPr>
          <p:cNvSpPr>
            <a:spLocks noGrp="1"/>
          </p:cNvSpPr>
          <p:nvPr>
            <p:ph type="title"/>
          </p:nvPr>
        </p:nvSpPr>
        <p:spPr>
          <a:xfrm>
            <a:off x="37500" y="978408"/>
            <a:ext cx="9069000" cy="4870457"/>
          </a:xfrm>
        </p:spPr>
        <p:txBody>
          <a:bodyPr>
            <a:normAutofit/>
          </a:bodyPr>
          <a:lstStyle/>
          <a:p>
            <a:pPr algn="ctr"/>
            <a:r>
              <a:rPr lang="en-US" sz="4000" dirty="0"/>
              <a:t>The Cover: Enacting the Between …</a:t>
            </a:r>
          </a:p>
        </p:txBody>
      </p:sp>
      <p:pic>
        <p:nvPicPr>
          <p:cNvPr id="4" name="Picture 3">
            <a:extLst>
              <a:ext uri="{FF2B5EF4-FFF2-40B4-BE49-F238E27FC236}">
                <a16:creationId xmlns:a16="http://schemas.microsoft.com/office/drawing/2014/main" id="{914582AB-980B-671C-1979-B56B3F298613}"/>
              </a:ext>
            </a:extLst>
          </p:cNvPr>
          <p:cNvPicPr>
            <a:picLocks noChangeAspect="1"/>
          </p:cNvPicPr>
          <p:nvPr/>
        </p:nvPicPr>
        <p:blipFill>
          <a:blip r:embed="rId2"/>
          <a:stretch>
            <a:fillRect/>
          </a:stretch>
        </p:blipFill>
        <p:spPr>
          <a:xfrm>
            <a:off x="-37500" y="2054511"/>
            <a:ext cx="9144000" cy="3567117"/>
          </a:xfrm>
          <a:prstGeom prst="rect">
            <a:avLst/>
          </a:prstGeom>
        </p:spPr>
      </p:pic>
    </p:spTree>
    <p:extLst>
      <p:ext uri="{BB962C8B-B14F-4D97-AF65-F5344CB8AC3E}">
        <p14:creationId xmlns:p14="http://schemas.microsoft.com/office/powerpoint/2010/main" val="1230014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31">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02" y="508090"/>
            <a:ext cx="3765887"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3">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626" y="6209925"/>
            <a:ext cx="376588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3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E9E3FE-291D-F491-9D8C-B787EE52B74D}"/>
              </a:ext>
            </a:extLst>
          </p:cNvPr>
          <p:cNvSpPr>
            <a:spLocks noGrp="1"/>
          </p:cNvSpPr>
          <p:nvPr>
            <p:ph type="title"/>
          </p:nvPr>
        </p:nvSpPr>
        <p:spPr>
          <a:xfrm>
            <a:off x="388402" y="978408"/>
            <a:ext cx="3765887" cy="412510"/>
          </a:xfrm>
        </p:spPr>
        <p:txBody>
          <a:bodyPr vert="horz" lIns="91440" tIns="45720" rIns="91440" bIns="45720" rtlCol="0" anchor="t">
            <a:normAutofit/>
          </a:bodyPr>
          <a:lstStyle/>
          <a:p>
            <a:pPr>
              <a:lnSpc>
                <a:spcPct val="90000"/>
              </a:lnSpc>
            </a:pPr>
            <a:r>
              <a:rPr lang="en-US" sz="2000" dirty="0"/>
              <a:t>Strand Dissertation p. 140</a:t>
            </a:r>
          </a:p>
        </p:txBody>
      </p:sp>
      <p:sp>
        <p:nvSpPr>
          <p:cNvPr id="45" name="Rectangle 3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02" y="508090"/>
            <a:ext cx="3765887"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529426-B303-2DDB-2A4B-642D1C318CA8}"/>
              </a:ext>
            </a:extLst>
          </p:cNvPr>
          <p:cNvPicPr>
            <a:picLocks noChangeAspect="1"/>
          </p:cNvPicPr>
          <p:nvPr/>
        </p:nvPicPr>
        <p:blipFill>
          <a:blip r:embed="rId2"/>
          <a:stretch>
            <a:fillRect/>
          </a:stretch>
        </p:blipFill>
        <p:spPr>
          <a:xfrm>
            <a:off x="1689957" y="1417958"/>
            <a:ext cx="5457818" cy="4680078"/>
          </a:xfrm>
          <a:prstGeom prst="rect">
            <a:avLst/>
          </a:prstGeom>
        </p:spPr>
      </p:pic>
      <p:sp>
        <p:nvSpPr>
          <p:cNvPr id="46" name="Rectangle 39">
            <a:extLst>
              <a:ext uri="{FF2B5EF4-FFF2-40B4-BE49-F238E27FC236}">
                <a16:creationId xmlns:a16="http://schemas.microsoft.com/office/drawing/2014/main" id="{D7F30350-89E1-48BF-9F61-291AB9776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626" y="6209925"/>
            <a:ext cx="376588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096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02" y="508090"/>
            <a:ext cx="3765887"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626" y="6209925"/>
            <a:ext cx="376588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DD1980C8-FD80-43D8-9D6A-0262A4D53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715E4C-64E3-803D-4BD8-96D6058AF6EB}"/>
              </a:ext>
            </a:extLst>
          </p:cNvPr>
          <p:cNvSpPr>
            <a:spLocks noGrp="1"/>
          </p:cNvSpPr>
          <p:nvPr>
            <p:ph type="title"/>
          </p:nvPr>
        </p:nvSpPr>
        <p:spPr>
          <a:xfrm>
            <a:off x="388402" y="978408"/>
            <a:ext cx="3765887" cy="2334248"/>
          </a:xfrm>
        </p:spPr>
        <p:txBody>
          <a:bodyPr vert="horz" lIns="91440" tIns="45720" rIns="91440" bIns="45720" rtlCol="0" anchor="t">
            <a:normAutofit/>
          </a:bodyPr>
          <a:lstStyle/>
          <a:p>
            <a:pPr>
              <a:lnSpc>
                <a:spcPct val="90000"/>
              </a:lnSpc>
            </a:pPr>
            <a:r>
              <a:rPr lang="en-US" sz="5000" dirty="0"/>
              <a:t>How fractal relates to hearts</a:t>
            </a:r>
          </a:p>
        </p:txBody>
      </p:sp>
      <p:sp>
        <p:nvSpPr>
          <p:cNvPr id="28" name="Rectangle 2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02" y="508090"/>
            <a:ext cx="3765887"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26C4F6-4113-F41D-69BF-BE007F45470B}"/>
              </a:ext>
            </a:extLst>
          </p:cNvPr>
          <p:cNvPicPr>
            <a:picLocks noChangeAspect="1"/>
          </p:cNvPicPr>
          <p:nvPr/>
        </p:nvPicPr>
        <p:blipFill>
          <a:blip r:embed="rId2"/>
          <a:stretch>
            <a:fillRect/>
          </a:stretch>
        </p:blipFill>
        <p:spPr>
          <a:xfrm>
            <a:off x="388402" y="3822845"/>
            <a:ext cx="3758968" cy="2217790"/>
          </a:xfrm>
          <a:prstGeom prst="rect">
            <a:avLst/>
          </a:prstGeom>
        </p:spPr>
      </p:pic>
      <p:sp>
        <p:nvSpPr>
          <p:cNvPr id="30" name="Rectangle 29">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626" y="6209925"/>
            <a:ext cx="376588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AE9662A-FA8A-0108-081E-842DFCEA9326}"/>
              </a:ext>
            </a:extLst>
          </p:cNvPr>
          <p:cNvSpPr txBox="1"/>
          <p:nvPr/>
        </p:nvSpPr>
        <p:spPr>
          <a:xfrm>
            <a:off x="785611" y="6209925"/>
            <a:ext cx="2936383" cy="646331"/>
          </a:xfrm>
          <a:prstGeom prst="rect">
            <a:avLst/>
          </a:prstGeom>
          <a:noFill/>
        </p:spPr>
        <p:txBody>
          <a:bodyPr wrap="square" rtlCol="0">
            <a:spAutoFit/>
          </a:bodyPr>
          <a:lstStyle/>
          <a:p>
            <a:r>
              <a:rPr lang="en-US" dirty="0"/>
              <a:t>Strand 2012: diagram 107 &amp; p. 108 Bersanian Durée </a:t>
            </a:r>
          </a:p>
        </p:txBody>
      </p:sp>
      <p:pic>
        <p:nvPicPr>
          <p:cNvPr id="11" name="Picture 10">
            <a:extLst>
              <a:ext uri="{FF2B5EF4-FFF2-40B4-BE49-F238E27FC236}">
                <a16:creationId xmlns:a16="http://schemas.microsoft.com/office/drawing/2014/main" id="{7E87CFEE-3216-AD2B-2F96-8EC5BB37B743}"/>
              </a:ext>
            </a:extLst>
          </p:cNvPr>
          <p:cNvPicPr>
            <a:picLocks noChangeAspect="1"/>
          </p:cNvPicPr>
          <p:nvPr/>
        </p:nvPicPr>
        <p:blipFill rotWithShape="1">
          <a:blip r:embed="rId3">
            <a:extLst>
              <a:ext uri="{28A0092B-C50C-407E-A947-70E740481C1C}">
                <a14:useLocalDpi xmlns:a14="http://schemas.microsoft.com/office/drawing/2010/main" val="0"/>
              </a:ext>
            </a:extLst>
          </a:blip>
          <a:srcRect l="27986" t="38995" r="28250" b="17816"/>
          <a:stretch/>
        </p:blipFill>
        <p:spPr bwMode="auto">
          <a:xfrm>
            <a:off x="4106454" y="885825"/>
            <a:ext cx="5037546" cy="47577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3127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F7BC-DC77-510C-45E4-C7EA6113F06F}"/>
              </a:ext>
            </a:extLst>
          </p:cNvPr>
          <p:cNvSpPr>
            <a:spLocks noGrp="1"/>
          </p:cNvSpPr>
          <p:nvPr>
            <p:ph idx="1"/>
          </p:nvPr>
        </p:nvSpPr>
        <p:spPr>
          <a:xfrm>
            <a:off x="0" y="5254579"/>
            <a:ext cx="9144000" cy="1530959"/>
          </a:xfrm>
        </p:spPr>
        <p:txBody>
          <a:bodyPr/>
          <a:lstStyle/>
          <a:p>
            <a:r>
              <a:rPr lang="en-US" dirty="0"/>
              <a:t>We use practices of material artifacts in sandtrays, storytelling circles, and conversational interview methods as we trace a groups of participants for months and years as they engage participative thinking navigations in making sustainable choices or shying away from participative action in their respective locales</a:t>
            </a:r>
          </a:p>
        </p:txBody>
      </p:sp>
      <p:pic>
        <p:nvPicPr>
          <p:cNvPr id="11266" name="Picture 2">
            <a:extLst>
              <a:ext uri="{FF2B5EF4-FFF2-40B4-BE49-F238E27FC236}">
                <a16:creationId xmlns:a16="http://schemas.microsoft.com/office/drawing/2014/main" id="{25CB2BB9-CEEB-7B2A-70B2-EEAADD07B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78" y="680081"/>
            <a:ext cx="6106017" cy="42932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3564AF-784B-0F53-6EDA-2817D8EFC62D}"/>
              </a:ext>
            </a:extLst>
          </p:cNvPr>
          <p:cNvSpPr txBox="1"/>
          <p:nvPr/>
        </p:nvSpPr>
        <p:spPr>
          <a:xfrm>
            <a:off x="6709893" y="888642"/>
            <a:ext cx="2150772" cy="954107"/>
          </a:xfrm>
          <a:prstGeom prst="rect">
            <a:avLst/>
          </a:prstGeom>
          <a:noFill/>
        </p:spPr>
        <p:txBody>
          <a:bodyPr wrap="square" rtlCol="0">
            <a:spAutoFit/>
          </a:bodyPr>
          <a:lstStyle/>
          <a:p>
            <a:r>
              <a:rPr lang="en-US" sz="2800" dirty="0">
                <a:hlinkClick r:id="rId3"/>
              </a:rPr>
              <a:t>Click for study guide</a:t>
            </a:r>
            <a:endParaRPr lang="en-US" sz="2800" dirty="0"/>
          </a:p>
        </p:txBody>
      </p:sp>
    </p:spTree>
    <p:extLst>
      <p:ext uri="{BB962C8B-B14F-4D97-AF65-F5344CB8AC3E}">
        <p14:creationId xmlns:p14="http://schemas.microsoft.com/office/powerpoint/2010/main" val="779069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2C2-3516-664E-9A78-0D0024566964}"/>
              </a:ext>
            </a:extLst>
          </p:cNvPr>
          <p:cNvSpPr>
            <a:spLocks noGrp="1"/>
          </p:cNvSpPr>
          <p:nvPr>
            <p:ph type="title"/>
          </p:nvPr>
        </p:nvSpPr>
        <p:spPr>
          <a:xfrm>
            <a:off x="517870" y="978408"/>
            <a:ext cx="5021182" cy="5345119"/>
          </a:xfrm>
        </p:spPr>
        <p:txBody>
          <a:bodyPr>
            <a:normAutofit/>
          </a:bodyPr>
          <a:lstStyle/>
          <a:p>
            <a:r>
              <a:rPr lang="en-US" sz="3600" dirty="0"/>
              <a:t>We address this riddle in questions of together-thinking in developing Gaia Ethics</a:t>
            </a:r>
          </a:p>
        </p:txBody>
      </p:sp>
      <p:sp>
        <p:nvSpPr>
          <p:cNvPr id="3" name="Content Placeholder 2">
            <a:extLst>
              <a:ext uri="{FF2B5EF4-FFF2-40B4-BE49-F238E27FC236}">
                <a16:creationId xmlns:a16="http://schemas.microsoft.com/office/drawing/2014/main" id="{5D43D937-E04A-A008-1B9B-EC76DDBFDA46}"/>
              </a:ext>
            </a:extLst>
          </p:cNvPr>
          <p:cNvSpPr>
            <a:spLocks noGrp="1"/>
          </p:cNvSpPr>
          <p:nvPr>
            <p:ph idx="1"/>
          </p:nvPr>
        </p:nvSpPr>
        <p:spPr>
          <a:xfrm>
            <a:off x="5539052" y="965143"/>
            <a:ext cx="2923062" cy="4870457"/>
          </a:xfrm>
        </p:spPr>
        <p:txBody>
          <a:bodyPr>
            <a:normAutofit fontScale="92500"/>
          </a:bodyPr>
          <a:lstStyle/>
          <a:p>
            <a:r>
              <a:rPr lang="en-US" sz="3600" b="1" dirty="0">
                <a:solidFill>
                  <a:schemeClr val="accent2"/>
                </a:solidFill>
              </a:rPr>
              <a:t>How to create sustainable development and terrestrial ethics across borders via Architectonic dialogism </a:t>
            </a:r>
          </a:p>
        </p:txBody>
      </p:sp>
      <p:pic>
        <p:nvPicPr>
          <p:cNvPr id="14338" name="Picture 2" descr="Storytelling Organizations">
            <a:extLst>
              <a:ext uri="{FF2B5EF4-FFF2-40B4-BE49-F238E27FC236}">
                <a16:creationId xmlns:a16="http://schemas.microsoft.com/office/drawing/2014/main" id="{E2E67C50-5716-1B90-B5E4-3BC1392DD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07" y="3322749"/>
            <a:ext cx="5168945" cy="346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135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44A1-6400-9413-38CB-58D5B9E98ECF}"/>
              </a:ext>
            </a:extLst>
          </p:cNvPr>
          <p:cNvSpPr>
            <a:spLocks noGrp="1"/>
          </p:cNvSpPr>
          <p:nvPr>
            <p:ph type="title"/>
          </p:nvPr>
        </p:nvSpPr>
        <p:spPr>
          <a:xfrm>
            <a:off x="517870" y="978408"/>
            <a:ext cx="5470806" cy="567057"/>
          </a:xfrm>
        </p:spPr>
        <p:txBody>
          <a:bodyPr>
            <a:noAutofit/>
          </a:bodyPr>
          <a:lstStyle/>
          <a:p>
            <a:r>
              <a:rPr lang="en-US" sz="2800" dirty="0"/>
              <a:t>Embodied Restorying Process</a:t>
            </a:r>
          </a:p>
        </p:txBody>
      </p:sp>
      <p:pic>
        <p:nvPicPr>
          <p:cNvPr id="12290" name="Picture 2">
            <a:extLst>
              <a:ext uri="{FF2B5EF4-FFF2-40B4-BE49-F238E27FC236}">
                <a16:creationId xmlns:a16="http://schemas.microsoft.com/office/drawing/2014/main" id="{F1C5AB01-88A9-38F8-D1E0-DEB7902E6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288" y="1545465"/>
            <a:ext cx="7309842" cy="5026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253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of the handout antenarrative THE 4 WHOs">
            <a:extLst>
              <a:ext uri="{FF2B5EF4-FFF2-40B4-BE49-F238E27FC236}">
                <a16:creationId xmlns:a16="http://schemas.microsoft.com/office/drawing/2014/main" id="{55060147-4D3E-895E-DE8D-6230BA20D4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27"/>
          <a:stretch/>
        </p:blipFill>
        <p:spPr bwMode="auto">
          <a:xfrm>
            <a:off x="270456" y="3429000"/>
            <a:ext cx="4069124" cy="36264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of the handout antenarrative THE 4 WHOs">
            <a:extLst>
              <a:ext uri="{FF2B5EF4-FFF2-40B4-BE49-F238E27FC236}">
                <a16:creationId xmlns:a16="http://schemas.microsoft.com/office/drawing/2014/main" id="{B6AA9BDE-D63C-55B6-70D8-4E268B7E3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859"/>
          <a:stretch/>
        </p:blipFill>
        <p:spPr bwMode="auto">
          <a:xfrm>
            <a:off x="270456" y="0"/>
            <a:ext cx="7405352" cy="33846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F29250-6DD2-A213-795C-8709F63EBC9B}"/>
              </a:ext>
            </a:extLst>
          </p:cNvPr>
          <p:cNvSpPr txBox="1"/>
          <p:nvPr/>
        </p:nvSpPr>
        <p:spPr>
          <a:xfrm>
            <a:off x="5151549" y="4507070"/>
            <a:ext cx="2150772" cy="954107"/>
          </a:xfrm>
          <a:prstGeom prst="rect">
            <a:avLst/>
          </a:prstGeom>
          <a:noFill/>
        </p:spPr>
        <p:txBody>
          <a:bodyPr wrap="square" rtlCol="0">
            <a:spAutoFit/>
          </a:bodyPr>
          <a:lstStyle/>
          <a:p>
            <a:r>
              <a:rPr lang="en-US" sz="2800" dirty="0">
                <a:hlinkClick r:id="rId3"/>
              </a:rPr>
              <a:t>Click for study guide</a:t>
            </a:r>
            <a:endParaRPr lang="en-US" sz="2800" dirty="0"/>
          </a:p>
        </p:txBody>
      </p:sp>
      <p:sp>
        <p:nvSpPr>
          <p:cNvPr id="7" name="TextBox 6">
            <a:extLst>
              <a:ext uri="{FF2B5EF4-FFF2-40B4-BE49-F238E27FC236}">
                <a16:creationId xmlns:a16="http://schemas.microsoft.com/office/drawing/2014/main" id="{1D49FE75-570F-B181-8882-9F87AF2C6E74}"/>
              </a:ext>
            </a:extLst>
          </p:cNvPr>
          <p:cNvSpPr txBox="1"/>
          <p:nvPr/>
        </p:nvSpPr>
        <p:spPr>
          <a:xfrm>
            <a:off x="4572000" y="5563673"/>
            <a:ext cx="3309870" cy="646331"/>
          </a:xfrm>
          <a:prstGeom prst="rect">
            <a:avLst/>
          </a:prstGeom>
          <a:noFill/>
        </p:spPr>
        <p:txBody>
          <a:bodyPr wrap="square" rtlCol="0">
            <a:spAutoFit/>
          </a:bodyPr>
          <a:lstStyle/>
          <a:p>
            <a:r>
              <a:rPr lang="en-US" dirty="0">
                <a:hlinkClick r:id="rId4"/>
              </a:rPr>
              <a:t>Click for 2022 article on 4 hears and Tamara-Land </a:t>
            </a:r>
            <a:endParaRPr lang="en-US" dirty="0"/>
          </a:p>
        </p:txBody>
      </p:sp>
    </p:spTree>
    <p:extLst>
      <p:ext uri="{BB962C8B-B14F-4D97-AF65-F5344CB8AC3E}">
        <p14:creationId xmlns:p14="http://schemas.microsoft.com/office/powerpoint/2010/main" val="2686473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5C71-2370-66FF-4CFE-135863718D36}"/>
              </a:ext>
            </a:extLst>
          </p:cNvPr>
          <p:cNvSpPr>
            <a:spLocks noGrp="1"/>
          </p:cNvSpPr>
          <p:nvPr>
            <p:ph type="title"/>
          </p:nvPr>
        </p:nvSpPr>
        <p:spPr>
          <a:xfrm>
            <a:off x="517870" y="978408"/>
            <a:ext cx="4261948" cy="4870457"/>
          </a:xfrm>
        </p:spPr>
        <p:txBody>
          <a:bodyPr>
            <a:normAutofit/>
          </a:bodyPr>
          <a:lstStyle/>
          <a:p>
            <a:r>
              <a:rPr lang="en-US" sz="2800" i="1" dirty="0">
                <a:hlinkClick r:id="rId2">
                  <a:extLst>
                    <a:ext uri="{A12FA001-AC4F-418D-AE19-62706E023703}">
                      <ahyp:hlinkClr xmlns:ahyp="http://schemas.microsoft.com/office/drawing/2018/hyperlinkcolor" val="tx"/>
                    </a:ext>
                  </a:extLst>
                </a:hlinkClick>
              </a:rPr>
              <a:t>Bakhtin meets Enthinkment Circle - YouTube (filmed May 15, posted May 17 2022</a:t>
            </a:r>
            <a:r>
              <a:rPr lang="en-US" sz="2000" i="1" dirty="0"/>
              <a:t>)</a:t>
            </a:r>
            <a:endParaRPr lang="en-US" sz="2800" dirty="0"/>
          </a:p>
        </p:txBody>
      </p:sp>
      <p:sp>
        <p:nvSpPr>
          <p:cNvPr id="3" name="Content Placeholder 2">
            <a:extLst>
              <a:ext uri="{FF2B5EF4-FFF2-40B4-BE49-F238E27FC236}">
                <a16:creationId xmlns:a16="http://schemas.microsoft.com/office/drawing/2014/main" id="{F568D66F-FB54-D7B9-30F3-D71EE565F5E3}"/>
              </a:ext>
            </a:extLst>
          </p:cNvPr>
          <p:cNvSpPr>
            <a:spLocks noGrp="1"/>
          </p:cNvSpPr>
          <p:nvPr>
            <p:ph idx="1"/>
          </p:nvPr>
        </p:nvSpPr>
        <p:spPr>
          <a:xfrm>
            <a:off x="4910811" y="969264"/>
            <a:ext cx="3715319" cy="4870457"/>
          </a:xfrm>
        </p:spPr>
        <p:txBody>
          <a:bodyPr/>
          <a:lstStyle/>
          <a:p>
            <a:r>
              <a:rPr lang="en-US" dirty="0"/>
              <a:t>For more on Enthinkment Circle visit </a:t>
            </a:r>
            <a:r>
              <a:rPr lang="en-US" dirty="0">
                <a:hlinkClick r:id="rId3"/>
              </a:rPr>
              <a:t>Enthinkment.com</a:t>
            </a:r>
            <a:endParaRPr lang="en-US" dirty="0"/>
          </a:p>
          <a:p>
            <a:endParaRPr lang="en-US" dirty="0"/>
          </a:p>
          <a:p>
            <a:r>
              <a:rPr lang="en-US" dirty="0"/>
              <a:t>More on Antenarrative Processes, visit </a:t>
            </a:r>
            <a:r>
              <a:rPr lang="en-US" b="1" dirty="0">
                <a:hlinkClick r:id="rId4"/>
              </a:rPr>
              <a:t>Antenarrative.com</a:t>
            </a:r>
            <a:endParaRPr lang="en-US" b="1" dirty="0"/>
          </a:p>
          <a:p>
            <a:endParaRPr lang="en-US" dirty="0"/>
          </a:p>
          <a:p>
            <a:r>
              <a:rPr lang="en-US" dirty="0"/>
              <a:t>Boje’s Home site </a:t>
            </a:r>
            <a:r>
              <a:rPr lang="en-US" dirty="0">
                <a:hlinkClick r:id="rId5"/>
              </a:rPr>
              <a:t>DavidBoje.com</a:t>
            </a:r>
            <a:endParaRPr lang="en-US" dirty="0"/>
          </a:p>
        </p:txBody>
      </p:sp>
      <p:sp>
        <p:nvSpPr>
          <p:cNvPr id="5" name="TextBox 4">
            <a:extLst>
              <a:ext uri="{FF2B5EF4-FFF2-40B4-BE49-F238E27FC236}">
                <a16:creationId xmlns:a16="http://schemas.microsoft.com/office/drawing/2014/main" id="{8AFB2A3A-209D-527F-F25B-BC7C10C1BB47}"/>
              </a:ext>
            </a:extLst>
          </p:cNvPr>
          <p:cNvSpPr txBox="1"/>
          <p:nvPr/>
        </p:nvSpPr>
        <p:spPr>
          <a:xfrm>
            <a:off x="4779818" y="5396293"/>
            <a:ext cx="4572000" cy="984885"/>
          </a:xfrm>
          <a:prstGeom prst="rect">
            <a:avLst/>
          </a:prstGeom>
          <a:noFill/>
        </p:spPr>
        <p:txBody>
          <a:bodyPr wrap="square">
            <a:spAutoFit/>
          </a:bodyPr>
          <a:lstStyle/>
          <a:p>
            <a:r>
              <a:rPr lang="en-US" sz="2000" i="1" dirty="0">
                <a:hlinkClick r:id="rId2">
                  <a:extLst>
                    <a:ext uri="{A12FA001-AC4F-418D-AE19-62706E023703}">
                      <ahyp:hlinkClr xmlns:ahyp="http://schemas.microsoft.com/office/drawing/2018/hyperlinkcolor" val="tx"/>
                    </a:ext>
                  </a:extLst>
                </a:hlinkClick>
              </a:rPr>
              <a:t>Bakhtin meets Enthinkment Circle - YouTube</a:t>
            </a:r>
            <a:r>
              <a:rPr lang="en-US" sz="1800" i="1" dirty="0">
                <a:hlinkClick r:id="rId2">
                  <a:extLst>
                    <a:ext uri="{A12FA001-AC4F-418D-AE19-62706E023703}">
                      <ahyp:hlinkClr xmlns:ahyp="http://schemas.microsoft.com/office/drawing/2018/hyperlinkcolor" val="tx"/>
                    </a:ext>
                  </a:extLst>
                </a:hlinkClick>
              </a:rPr>
              <a:t> (filmed before seminar - May 15, posted May 17 2022</a:t>
            </a:r>
            <a:endParaRPr lang="en-US" dirty="0"/>
          </a:p>
        </p:txBody>
      </p:sp>
      <p:sp>
        <p:nvSpPr>
          <p:cNvPr id="6" name="TextBox 5">
            <a:extLst>
              <a:ext uri="{FF2B5EF4-FFF2-40B4-BE49-F238E27FC236}">
                <a16:creationId xmlns:a16="http://schemas.microsoft.com/office/drawing/2014/main" id="{D421961E-FDF0-5CD6-9216-AAE6BD2EC125}"/>
              </a:ext>
            </a:extLst>
          </p:cNvPr>
          <p:cNvSpPr txBox="1"/>
          <p:nvPr/>
        </p:nvSpPr>
        <p:spPr>
          <a:xfrm>
            <a:off x="517870" y="137160"/>
            <a:ext cx="7147850" cy="365760"/>
          </a:xfrm>
          <a:prstGeom prst="rect">
            <a:avLst/>
          </a:prstGeom>
          <a:noFill/>
        </p:spPr>
        <p:txBody>
          <a:bodyPr wrap="square" rtlCol="0">
            <a:spAutoFit/>
          </a:bodyPr>
          <a:lstStyle/>
          <a:p>
            <a:r>
              <a:rPr lang="en-US" dirty="0"/>
              <a:t>Thank you for the conversations</a:t>
            </a:r>
          </a:p>
        </p:txBody>
      </p:sp>
    </p:spTree>
    <p:extLst>
      <p:ext uri="{BB962C8B-B14F-4D97-AF65-F5344CB8AC3E}">
        <p14:creationId xmlns:p14="http://schemas.microsoft.com/office/powerpoint/2010/main" val="3385665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E83D-06DC-4B7A-D838-F124477330FA}"/>
              </a:ext>
            </a:extLst>
          </p:cNvPr>
          <p:cNvSpPr>
            <a:spLocks noGrp="1"/>
          </p:cNvSpPr>
          <p:nvPr>
            <p:ph type="title"/>
          </p:nvPr>
        </p:nvSpPr>
        <p:spPr>
          <a:xfrm>
            <a:off x="440597" y="0"/>
            <a:ext cx="8033702" cy="489783"/>
          </a:xfrm>
        </p:spPr>
        <p:txBody>
          <a:bodyPr>
            <a:noAutofit/>
          </a:bodyPr>
          <a:lstStyle/>
          <a:p>
            <a:r>
              <a:rPr lang="en-US" sz="3200" dirty="0"/>
              <a:t>Let’s Start Simple: 7 W’s of Storytelling</a:t>
            </a:r>
          </a:p>
        </p:txBody>
      </p:sp>
      <p:sp>
        <p:nvSpPr>
          <p:cNvPr id="3" name="Content Placeholder 2">
            <a:extLst>
              <a:ext uri="{FF2B5EF4-FFF2-40B4-BE49-F238E27FC236}">
                <a16:creationId xmlns:a16="http://schemas.microsoft.com/office/drawing/2014/main" id="{6DD870E5-1985-CD4E-8ED8-76AB991987FC}"/>
              </a:ext>
            </a:extLst>
          </p:cNvPr>
          <p:cNvSpPr>
            <a:spLocks noGrp="1"/>
          </p:cNvSpPr>
          <p:nvPr>
            <p:ph idx="1"/>
          </p:nvPr>
        </p:nvSpPr>
        <p:spPr>
          <a:xfrm>
            <a:off x="0" y="685929"/>
            <a:ext cx="7229475" cy="6172071"/>
          </a:xfrm>
        </p:spPr>
        <p:txBody>
          <a:bodyPr>
            <a:normAutofit fontScale="92500" lnSpcReduction="20000"/>
          </a:bodyPr>
          <a:lstStyle/>
          <a:p>
            <a:pPr marL="457200" indent="-457200">
              <a:buAutoNum type="arabicPeriod"/>
            </a:pPr>
            <a:r>
              <a:rPr lang="en-US" b="1" dirty="0"/>
              <a:t>WHAT</a:t>
            </a:r>
            <a:r>
              <a:rPr lang="en-US" dirty="0"/>
              <a:t> –’ </a:t>
            </a:r>
            <a:r>
              <a:rPr lang="en-US" b="1" dirty="0">
                <a:solidFill>
                  <a:schemeClr val="accent6">
                    <a:lumMod val="75000"/>
                  </a:schemeClr>
                </a:solidFill>
                <a:highlight>
                  <a:srgbClr val="00FFFF"/>
                </a:highlight>
              </a:rPr>
              <a:t>BLUE PILL=ISTINA </a:t>
            </a:r>
            <a:r>
              <a:rPr lang="en-US" dirty="0"/>
              <a:t> theoretical-assumptions REFLECTING facts, opinions, silos called ‘epistemology are emotive-volitional tones, so settled forming GAP with </a:t>
            </a:r>
            <a:r>
              <a:rPr lang="en-US" i="1" dirty="0"/>
              <a:t>BEING</a:t>
            </a:r>
            <a:endParaRPr lang="en-US" b="1" dirty="0">
              <a:highlight>
                <a:srgbClr val="00FFFF"/>
              </a:highlight>
            </a:endParaRPr>
          </a:p>
          <a:p>
            <a:pPr marL="457200" indent="-457200">
              <a:buAutoNum type="arabicPeriod"/>
            </a:pPr>
            <a:r>
              <a:rPr lang="en-US" b="1" dirty="0"/>
              <a:t>WHEN</a:t>
            </a:r>
            <a:r>
              <a:rPr lang="en-US" dirty="0"/>
              <a:t> –</a:t>
            </a:r>
            <a:r>
              <a:rPr lang="en-US" b="1" dirty="0">
                <a:solidFill>
                  <a:schemeClr val="accent6">
                    <a:lumMod val="75000"/>
                  </a:schemeClr>
                </a:solidFill>
                <a:highlight>
                  <a:srgbClr val="00FFFF"/>
                </a:highlight>
              </a:rPr>
              <a:t>BLUE PILL=ISTINA</a:t>
            </a:r>
            <a:r>
              <a:rPr lang="en-US" dirty="0"/>
              <a:t> REFLECTING settled assumptions of past events of history (retrospection) at GAP with </a:t>
            </a:r>
            <a:r>
              <a:rPr lang="en-US" i="1" dirty="0"/>
              <a:t>BEING</a:t>
            </a:r>
          </a:p>
          <a:p>
            <a:pPr marL="457200" indent="-457200">
              <a:buAutoNum type="arabicPeriod"/>
            </a:pPr>
            <a:r>
              <a:rPr lang="en-US" b="1" dirty="0"/>
              <a:t>WISH</a:t>
            </a:r>
            <a:r>
              <a:rPr lang="en-US" dirty="0"/>
              <a:t> - </a:t>
            </a:r>
            <a:r>
              <a:rPr lang="en-US" b="1" dirty="0">
                <a:solidFill>
                  <a:schemeClr val="accent6">
                    <a:lumMod val="75000"/>
                  </a:schemeClr>
                </a:solidFill>
                <a:highlight>
                  <a:srgbClr val="00FFFF"/>
                </a:highlight>
              </a:rPr>
              <a:t>BLUE PILL=ISTINA</a:t>
            </a:r>
            <a:r>
              <a:rPr lang="en-US" dirty="0"/>
              <a:t> REFLECTING settled assumptions of varied Bets invested in Future projects (plots) after ante-up, at GAP with </a:t>
            </a:r>
            <a:r>
              <a:rPr lang="en-US" i="1" dirty="0"/>
              <a:t>BEING</a:t>
            </a:r>
            <a:endParaRPr lang="en-US" dirty="0"/>
          </a:p>
          <a:p>
            <a:pPr marL="457200" indent="-457200">
              <a:buAutoNum type="arabicPeriod"/>
            </a:pPr>
            <a:r>
              <a:rPr lang="en-US" b="1" dirty="0"/>
              <a:t>WHY</a:t>
            </a:r>
            <a:r>
              <a:rPr lang="en-US" dirty="0"/>
              <a:t> – </a:t>
            </a:r>
            <a:r>
              <a:rPr lang="en-US" dirty="0">
                <a:solidFill>
                  <a:schemeClr val="bg1"/>
                </a:solidFill>
                <a:highlight>
                  <a:srgbClr val="FF0000"/>
                </a:highlight>
              </a:rPr>
              <a:t>RED PILL= PRAVDA</a:t>
            </a:r>
            <a:r>
              <a:rPr lang="en-US" dirty="0"/>
              <a:t> RADICAL REFLEXIVITY UNSETTLING &amp; uncovering what covered in this Once-Occurrent Eventness of BEING, inquires called ‘ontology’, at GAP with participants, the inquirer is also a participant</a:t>
            </a:r>
            <a:endParaRPr lang="en-US" dirty="0">
              <a:solidFill>
                <a:schemeClr val="bg1"/>
              </a:solidFill>
              <a:highlight>
                <a:srgbClr val="FF0000"/>
              </a:highlight>
            </a:endParaRPr>
          </a:p>
          <a:p>
            <a:pPr marL="457200" indent="-457200">
              <a:buAutoNum type="arabicPeriod"/>
            </a:pPr>
            <a:r>
              <a:rPr lang="en-US" b="1" dirty="0"/>
              <a:t>WANTS </a:t>
            </a:r>
            <a:r>
              <a:rPr lang="en-US" dirty="0"/>
              <a:t>– Emergences of Emotive-Volitional Tones: retrospection-to-past &amp;/or arriving-from-future (prospection) sensemaking at GAP with </a:t>
            </a:r>
            <a:r>
              <a:rPr lang="en-US" i="1" dirty="0"/>
              <a:t>BEING</a:t>
            </a:r>
            <a:endParaRPr lang="en-US" b="1" dirty="0"/>
          </a:p>
          <a:p>
            <a:pPr marL="457200" indent="-457200">
              <a:buAutoNum type="arabicPeriod"/>
            </a:pPr>
            <a:r>
              <a:rPr lang="en-US" b="1" dirty="0"/>
              <a:t>WHO </a:t>
            </a:r>
            <a:r>
              <a:rPr lang="en-US" dirty="0"/>
              <a:t>– 4 Who’s asking for or driving each story or narrative with emotive-volitional tone forces</a:t>
            </a:r>
          </a:p>
          <a:p>
            <a:pPr marL="457200" indent="-457200">
              <a:buAutoNum type="arabicPeriod"/>
            </a:pPr>
            <a:r>
              <a:rPr lang="en-US" b="1" dirty="0"/>
              <a:t>WHERE </a:t>
            </a:r>
            <a:r>
              <a:rPr lang="en-US" dirty="0"/>
              <a:t>– </a:t>
            </a:r>
            <a:r>
              <a:rPr lang="en-US" b="1" dirty="0">
                <a:solidFill>
                  <a:schemeClr val="accent6">
                    <a:lumMod val="75000"/>
                  </a:schemeClr>
                </a:solidFill>
                <a:highlight>
                  <a:srgbClr val="00FFFF"/>
                </a:highlight>
              </a:rPr>
              <a:t>BLUE PILL=ISTINA</a:t>
            </a:r>
            <a:r>
              <a:rPr lang="en-US" dirty="0"/>
              <a:t> REFLECTING wild hunches, abductions, 6</a:t>
            </a:r>
            <a:r>
              <a:rPr lang="en-US" baseline="30000" dirty="0"/>
              <a:t>th</a:t>
            </a:r>
            <a:r>
              <a:rPr lang="en-US" dirty="0"/>
              <a:t> senses, the eternal timeless where of the cosmos, settled at GAP with </a:t>
            </a:r>
            <a:r>
              <a:rPr lang="en-US" i="1" dirty="0"/>
              <a:t>BEING</a:t>
            </a:r>
            <a:endParaRPr lang="en-US" b="1" dirty="0"/>
          </a:p>
        </p:txBody>
      </p:sp>
      <p:pic>
        <p:nvPicPr>
          <p:cNvPr id="3074" name="Picture 2" descr="9,623 Blue Pill Illustrations &amp; Clip Art - iStock">
            <a:extLst>
              <a:ext uri="{FF2B5EF4-FFF2-40B4-BE49-F238E27FC236}">
                <a16:creationId xmlns:a16="http://schemas.microsoft.com/office/drawing/2014/main" id="{684FE83D-0A96-9446-9F4D-9CC82ACCC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40"/>
          <a:stretch/>
        </p:blipFill>
        <p:spPr bwMode="auto">
          <a:xfrm>
            <a:off x="7055032" y="685929"/>
            <a:ext cx="2088968" cy="218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8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d Pill PNG Images, Free Transparent Red Pill Download - KindPNG">
            <a:extLst>
              <a:ext uri="{FF2B5EF4-FFF2-40B4-BE49-F238E27FC236}">
                <a16:creationId xmlns:a16="http://schemas.microsoft.com/office/drawing/2014/main" id="{4BED5319-456C-9409-D26F-235D417B9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4" y="3051778"/>
            <a:ext cx="760412" cy="4258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366776-AB79-53B3-7A5F-9E46887CEA08}"/>
              </a:ext>
            </a:extLst>
          </p:cNvPr>
          <p:cNvPicPr>
            <a:picLocks noChangeAspect="1"/>
          </p:cNvPicPr>
          <p:nvPr/>
        </p:nvPicPr>
        <p:blipFill rotWithShape="1">
          <a:blip r:embed="rId3">
            <a:extLst>
              <a:ext uri="{28A0092B-C50C-407E-A947-70E740481C1C}">
                <a14:useLocalDpi xmlns:a14="http://schemas.microsoft.com/office/drawing/2010/main" val="0"/>
              </a:ext>
            </a:extLst>
          </a:blip>
          <a:srcRect l="27986" t="38995" r="28250" b="17816"/>
          <a:stretch/>
        </p:blipFill>
        <p:spPr bwMode="auto">
          <a:xfrm>
            <a:off x="4200524" y="885825"/>
            <a:ext cx="4943475" cy="4668892"/>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A444E34-BF06-E98E-5463-34B1EF3C193F}"/>
              </a:ext>
            </a:extLst>
          </p:cNvPr>
          <p:cNvSpPr txBox="1"/>
          <p:nvPr/>
        </p:nvSpPr>
        <p:spPr>
          <a:xfrm>
            <a:off x="200025" y="100013"/>
            <a:ext cx="8943975" cy="371475"/>
          </a:xfrm>
          <a:prstGeom prst="rect">
            <a:avLst/>
          </a:prstGeom>
          <a:noFill/>
        </p:spPr>
        <p:txBody>
          <a:bodyPr wrap="square" rtlCol="0">
            <a:spAutoFit/>
          </a:bodyPr>
          <a:lstStyle/>
          <a:p>
            <a:r>
              <a:rPr lang="en-US" b="1" dirty="0"/>
              <a:t>Welcome to ARCHITECTONIC DIALOGISM</a:t>
            </a:r>
          </a:p>
        </p:txBody>
      </p:sp>
      <p:sp>
        <p:nvSpPr>
          <p:cNvPr id="12" name="Content Placeholder 2">
            <a:extLst>
              <a:ext uri="{FF2B5EF4-FFF2-40B4-BE49-F238E27FC236}">
                <a16:creationId xmlns:a16="http://schemas.microsoft.com/office/drawing/2014/main" id="{2664B8FE-8BB7-B8F0-78BD-8420D9D5BE2C}"/>
              </a:ext>
            </a:extLst>
          </p:cNvPr>
          <p:cNvSpPr>
            <a:spLocks noGrp="1"/>
          </p:cNvSpPr>
          <p:nvPr>
            <p:ph idx="1"/>
          </p:nvPr>
        </p:nvSpPr>
        <p:spPr>
          <a:xfrm>
            <a:off x="0" y="685929"/>
            <a:ext cx="4343399" cy="6172071"/>
          </a:xfrm>
        </p:spPr>
        <p:txBody>
          <a:bodyPr>
            <a:normAutofit fontScale="70000" lnSpcReduction="20000"/>
          </a:bodyPr>
          <a:lstStyle/>
          <a:p>
            <a:pPr marL="457200" indent="-457200">
              <a:buAutoNum type="arabicPeriod"/>
            </a:pPr>
            <a:r>
              <a:rPr lang="en-US" b="1" dirty="0"/>
              <a:t>WHAT</a:t>
            </a:r>
            <a:r>
              <a:rPr lang="en-US" dirty="0"/>
              <a:t> –’ </a:t>
            </a:r>
            <a:r>
              <a:rPr lang="en-US" b="1" dirty="0">
                <a:solidFill>
                  <a:schemeClr val="accent6">
                    <a:lumMod val="75000"/>
                  </a:schemeClr>
                </a:solidFill>
                <a:highlight>
                  <a:srgbClr val="00FFFF"/>
                </a:highlight>
              </a:rPr>
              <a:t>BLUE PILL=ISTINA </a:t>
            </a:r>
            <a:r>
              <a:rPr lang="en-US" dirty="0"/>
              <a:t> theoretical-assumptions REFLECTING facts, opinions, silos called ‘epistemology are emotive-volitional tones, so settled forming GAP with </a:t>
            </a:r>
            <a:r>
              <a:rPr lang="en-US" i="1" dirty="0"/>
              <a:t>BEING</a:t>
            </a:r>
            <a:endParaRPr lang="en-US" b="1" dirty="0">
              <a:highlight>
                <a:srgbClr val="00FFFF"/>
              </a:highlight>
            </a:endParaRPr>
          </a:p>
          <a:p>
            <a:pPr marL="457200" indent="-457200">
              <a:buAutoNum type="arabicPeriod"/>
            </a:pPr>
            <a:r>
              <a:rPr lang="en-US" b="1" dirty="0"/>
              <a:t>WHEN</a:t>
            </a:r>
            <a:r>
              <a:rPr lang="en-US" dirty="0"/>
              <a:t> –</a:t>
            </a:r>
            <a:r>
              <a:rPr lang="en-US" b="1" dirty="0">
                <a:solidFill>
                  <a:schemeClr val="accent6">
                    <a:lumMod val="75000"/>
                  </a:schemeClr>
                </a:solidFill>
                <a:highlight>
                  <a:srgbClr val="00FFFF"/>
                </a:highlight>
              </a:rPr>
              <a:t>BLUE PILL=ISTINA</a:t>
            </a:r>
            <a:r>
              <a:rPr lang="en-US" dirty="0"/>
              <a:t> REFLECTING settled assumptions of past events of history (retrospection) at GAP with </a:t>
            </a:r>
            <a:r>
              <a:rPr lang="en-US" i="1" dirty="0"/>
              <a:t>BEING</a:t>
            </a:r>
          </a:p>
          <a:p>
            <a:pPr marL="457200" indent="-457200">
              <a:buAutoNum type="arabicPeriod"/>
            </a:pPr>
            <a:r>
              <a:rPr lang="en-US" b="1" dirty="0"/>
              <a:t>WISH</a:t>
            </a:r>
            <a:r>
              <a:rPr lang="en-US" dirty="0"/>
              <a:t> - </a:t>
            </a:r>
            <a:r>
              <a:rPr lang="en-US" b="1" dirty="0">
                <a:solidFill>
                  <a:schemeClr val="accent6">
                    <a:lumMod val="75000"/>
                  </a:schemeClr>
                </a:solidFill>
                <a:highlight>
                  <a:srgbClr val="00FFFF"/>
                </a:highlight>
              </a:rPr>
              <a:t>BLUE PILL=ISTINA</a:t>
            </a:r>
            <a:r>
              <a:rPr lang="en-US" dirty="0"/>
              <a:t> REFLECTING settled assumptions of varied Bets invested in Future projects (plots) after ante-up, at GAP with </a:t>
            </a:r>
            <a:r>
              <a:rPr lang="en-US" i="1" dirty="0"/>
              <a:t>BEING</a:t>
            </a:r>
            <a:endParaRPr lang="en-US" dirty="0"/>
          </a:p>
          <a:p>
            <a:pPr marL="457200" indent="-457200">
              <a:buAutoNum type="arabicPeriod"/>
            </a:pPr>
            <a:r>
              <a:rPr lang="en-US" b="1" dirty="0"/>
              <a:t>WHY</a:t>
            </a:r>
            <a:r>
              <a:rPr lang="en-US" dirty="0"/>
              <a:t> – </a:t>
            </a:r>
            <a:r>
              <a:rPr lang="en-US" dirty="0">
                <a:solidFill>
                  <a:schemeClr val="bg1"/>
                </a:solidFill>
                <a:highlight>
                  <a:srgbClr val="FF0000"/>
                </a:highlight>
              </a:rPr>
              <a:t>RED PILL= PRAVDA</a:t>
            </a:r>
            <a:r>
              <a:rPr lang="en-US" dirty="0"/>
              <a:t> RADICAL REFLEXIVITY UNSETTLING &amp; uncovering what covered in this Once-Occurrent Eventness of BEING, inquires called ‘ontology’, at GAP with participants, the inquirer is also a participant</a:t>
            </a:r>
            <a:endParaRPr lang="en-US" dirty="0">
              <a:solidFill>
                <a:schemeClr val="bg1"/>
              </a:solidFill>
              <a:highlight>
                <a:srgbClr val="FF0000"/>
              </a:highlight>
            </a:endParaRPr>
          </a:p>
          <a:p>
            <a:pPr marL="457200" indent="-457200">
              <a:buAutoNum type="arabicPeriod"/>
            </a:pPr>
            <a:r>
              <a:rPr lang="en-US" b="1" dirty="0"/>
              <a:t>WANTS </a:t>
            </a:r>
            <a:r>
              <a:rPr lang="en-US" dirty="0"/>
              <a:t>– Emergences of Emotive-Volitional Tones: retrospection-to-past &amp;/or arriving-from-future (prospection) sensemaking at GAP with </a:t>
            </a:r>
            <a:r>
              <a:rPr lang="en-US" i="1" dirty="0"/>
              <a:t>BEING</a:t>
            </a:r>
            <a:endParaRPr lang="en-US" b="1" dirty="0"/>
          </a:p>
          <a:p>
            <a:pPr marL="457200" indent="-457200">
              <a:buAutoNum type="arabicPeriod"/>
            </a:pPr>
            <a:r>
              <a:rPr lang="en-US" b="1" dirty="0"/>
              <a:t>WHO </a:t>
            </a:r>
            <a:r>
              <a:rPr lang="en-US" dirty="0"/>
              <a:t>– 4 Who’s asking for or driving each story or narrative with emotive-volitional tone forces</a:t>
            </a:r>
          </a:p>
          <a:p>
            <a:pPr marL="457200" indent="-457200">
              <a:buAutoNum type="arabicPeriod"/>
            </a:pPr>
            <a:r>
              <a:rPr lang="en-US" b="1" dirty="0"/>
              <a:t>WHERE </a:t>
            </a:r>
            <a:r>
              <a:rPr lang="en-US" dirty="0"/>
              <a:t>– </a:t>
            </a:r>
            <a:r>
              <a:rPr lang="en-US" b="1" dirty="0">
                <a:solidFill>
                  <a:schemeClr val="accent6">
                    <a:lumMod val="75000"/>
                  </a:schemeClr>
                </a:solidFill>
                <a:highlight>
                  <a:srgbClr val="00FFFF"/>
                </a:highlight>
              </a:rPr>
              <a:t>BLUE PILL=ISTINA</a:t>
            </a:r>
            <a:r>
              <a:rPr lang="en-US" dirty="0"/>
              <a:t> REFLECTING wild hunches, abductions, 6</a:t>
            </a:r>
            <a:r>
              <a:rPr lang="en-US" baseline="30000" dirty="0"/>
              <a:t>th</a:t>
            </a:r>
            <a:r>
              <a:rPr lang="en-US" dirty="0"/>
              <a:t> senses, the eternal timeless where of the cosmos, settled at GAP with </a:t>
            </a:r>
            <a:r>
              <a:rPr lang="en-US" i="1" dirty="0"/>
              <a:t>BEING</a:t>
            </a:r>
            <a:endParaRPr lang="en-US" b="1" dirty="0"/>
          </a:p>
        </p:txBody>
      </p:sp>
    </p:spTree>
    <p:extLst>
      <p:ext uri="{BB962C8B-B14F-4D97-AF65-F5344CB8AC3E}">
        <p14:creationId xmlns:p14="http://schemas.microsoft.com/office/powerpoint/2010/main" val="338514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2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ircle(in)">
                                      <p:cBhvr>
                                        <p:cTn id="17" dur="2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ircle(in)">
                                      <p:cBhvr>
                                        <p:cTn id="22" dur="20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ircle(in)">
                                      <p:cBhvr>
                                        <p:cTn id="27" dur="20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circle(in)">
                                      <p:cBhvr>
                                        <p:cTn id="32" dur="20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circle(in)">
                                      <p:cBhvr>
                                        <p:cTn id="37" dur="2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8035-CDE5-824E-15CF-09142E9835E0}"/>
              </a:ext>
            </a:extLst>
          </p:cNvPr>
          <p:cNvSpPr>
            <a:spLocks noGrp="1"/>
          </p:cNvSpPr>
          <p:nvPr>
            <p:ph type="title"/>
          </p:nvPr>
        </p:nvSpPr>
        <p:spPr>
          <a:xfrm>
            <a:off x="489398" y="734096"/>
            <a:ext cx="4620800" cy="3954200"/>
          </a:xfrm>
        </p:spPr>
        <p:txBody>
          <a:bodyPr>
            <a:noAutofit/>
          </a:bodyPr>
          <a:lstStyle/>
          <a:p>
            <a:r>
              <a:rPr lang="en-US" sz="2800" u="sng" dirty="0"/>
              <a:t>Radical Reflexivity</a:t>
            </a:r>
            <a:r>
              <a:rPr lang="en-US" sz="2800" dirty="0"/>
              <a:t> = </a:t>
            </a:r>
            <a:r>
              <a:rPr lang="en-US" sz="2800" i="1" dirty="0"/>
              <a:t>ANTERIOR (aka </a:t>
            </a:r>
            <a:r>
              <a:rPr lang="en-US" sz="2800" i="1" dirty="0">
                <a:solidFill>
                  <a:srgbClr val="942092"/>
                </a:solidFill>
              </a:rPr>
              <a:t>Antenarrative-</a:t>
            </a:r>
            <a:r>
              <a:rPr lang="en-US" sz="2800" i="1" dirty="0">
                <a:solidFill>
                  <a:schemeClr val="accent2"/>
                </a:solidFill>
              </a:rPr>
              <a:t>BEING</a:t>
            </a:r>
            <a:r>
              <a:rPr lang="en-US" sz="2800" i="1" dirty="0">
                <a:solidFill>
                  <a:srgbClr val="942092"/>
                </a:solidFill>
              </a:rPr>
              <a:t>) process of UNSETTLING  </a:t>
            </a:r>
            <a:br>
              <a:rPr lang="en-US" sz="3200" dirty="0"/>
            </a:br>
            <a:r>
              <a:rPr lang="en-US" sz="3200" dirty="0">
                <a:solidFill>
                  <a:srgbClr val="FF0000"/>
                </a:solidFill>
              </a:rPr>
              <a:t>4 </a:t>
            </a:r>
            <a:r>
              <a:rPr lang="en-US" sz="2000" dirty="0"/>
              <a:t>♥-</a:t>
            </a:r>
            <a:r>
              <a:rPr lang="en-US" sz="3200" dirty="0">
                <a:solidFill>
                  <a:srgbClr val="FF0000"/>
                </a:solidFill>
              </a:rPr>
              <a:t>processes of </a:t>
            </a:r>
            <a:r>
              <a:rPr lang="en-US" sz="3200" u="sng" dirty="0">
                <a:solidFill>
                  <a:srgbClr val="FF0000"/>
                </a:solidFill>
              </a:rPr>
              <a:t>Reflection</a:t>
            </a:r>
            <a:r>
              <a:rPr lang="en-US" sz="3200" dirty="0">
                <a:solidFill>
                  <a:srgbClr val="FF0000"/>
                </a:solidFill>
              </a:rPr>
              <a:t> already settled, Taken-to-</a:t>
            </a:r>
            <a:r>
              <a:rPr lang="en-US" sz="2400" dirty="0"/>
              <a:t>♥</a:t>
            </a:r>
            <a:br>
              <a:rPr lang="en-US" sz="4400" dirty="0"/>
            </a:br>
            <a:endParaRPr lang="en-US" sz="3200" dirty="0">
              <a:solidFill>
                <a:srgbClr val="FF0000"/>
              </a:solidFill>
            </a:endParaRPr>
          </a:p>
        </p:txBody>
      </p:sp>
      <p:sp>
        <p:nvSpPr>
          <p:cNvPr id="3" name="Content Placeholder 2">
            <a:extLst>
              <a:ext uri="{FF2B5EF4-FFF2-40B4-BE49-F238E27FC236}">
                <a16:creationId xmlns:a16="http://schemas.microsoft.com/office/drawing/2014/main" id="{C13FB061-7CF3-0B48-0FD6-2BDF71AF443C}"/>
              </a:ext>
            </a:extLst>
          </p:cNvPr>
          <p:cNvSpPr>
            <a:spLocks noGrp="1"/>
          </p:cNvSpPr>
          <p:nvPr>
            <p:ph idx="1"/>
          </p:nvPr>
        </p:nvSpPr>
        <p:spPr>
          <a:xfrm>
            <a:off x="4572000" y="734097"/>
            <a:ext cx="4468970" cy="6123904"/>
          </a:xfrm>
        </p:spPr>
        <p:txBody>
          <a:bodyPr>
            <a:normAutofit fontScale="62500" lnSpcReduction="20000"/>
          </a:bodyPr>
          <a:lstStyle/>
          <a:p>
            <a:r>
              <a:rPr lang="en-US" dirty="0" err="1"/>
              <a:t>Mehan</a:t>
            </a:r>
            <a:r>
              <a:rPr lang="en-US" dirty="0"/>
              <a:t>, H., &amp; Wood, H. (1976). De-</a:t>
            </a:r>
            <a:r>
              <a:rPr lang="en-US" dirty="0" err="1"/>
              <a:t>secting</a:t>
            </a:r>
            <a:r>
              <a:rPr lang="en-US" dirty="0"/>
              <a:t> ethnomethodology. </a:t>
            </a:r>
            <a:r>
              <a:rPr lang="en-US" i="1" dirty="0"/>
              <a:t>The American Sociologist</a:t>
            </a:r>
            <a:r>
              <a:rPr lang="en-US" dirty="0"/>
              <a:t>, 13-21.  (</a:t>
            </a:r>
            <a:r>
              <a:rPr lang="en-US" dirty="0">
                <a:hlinkClick r:id="rId2"/>
              </a:rPr>
              <a:t>Click Here related article</a:t>
            </a:r>
            <a:r>
              <a:rPr lang="en-US" dirty="0"/>
              <a:t>)</a:t>
            </a:r>
          </a:p>
          <a:p>
            <a:r>
              <a:rPr lang="en-US" dirty="0"/>
              <a:t>McHugh, P., Raffel, S., Foss, D. C., &amp; Blum, A. F. (1974). On the beginning of social inquiry Routledge &amp; Kegan Paul.</a:t>
            </a:r>
          </a:p>
          <a:p>
            <a:r>
              <a:rPr lang="en-US" dirty="0"/>
              <a:t>Pollner, M. (1991). Left of ethnomethodology: The rise and decline of radical reflexivity. </a:t>
            </a:r>
            <a:r>
              <a:rPr lang="en-US" i="1" dirty="0"/>
              <a:t>American Sociological Review</a:t>
            </a:r>
            <a:r>
              <a:rPr lang="en-US" dirty="0"/>
              <a:t>, 370-380.</a:t>
            </a:r>
          </a:p>
          <a:p>
            <a:r>
              <a:rPr lang="en-US" dirty="0"/>
              <a:t>Gephart chapter in Boje, D., Gephart, R. P., &amp; Thatchenkery, T. J. (Eds.). (1995). </a:t>
            </a:r>
            <a:r>
              <a:rPr lang="en-US" i="1" dirty="0"/>
              <a:t>Postmodern Management and Organization Theory</a:t>
            </a:r>
            <a:r>
              <a:rPr lang="en-US" dirty="0"/>
              <a:t>. SAGE Publications.</a:t>
            </a:r>
          </a:p>
          <a:p>
            <a:r>
              <a:rPr lang="en-US" dirty="0"/>
              <a:t>Cunliffe, A. L., Luhman, J. T., &amp; Boje, D. M. (2000). Re-storying narrative temporality: Implications for the organizational researcher. </a:t>
            </a:r>
          </a:p>
          <a:p>
            <a:r>
              <a:rPr lang="en-US" dirty="0"/>
              <a:t>Cunliffe, A. L., Luhman, J. T., &amp; Boje, D. M. (2004). Narrative temporality: Implications for organizational research. </a:t>
            </a:r>
            <a:r>
              <a:rPr lang="en-US" i="1" dirty="0"/>
              <a:t>Organization Studies</a:t>
            </a:r>
            <a:r>
              <a:rPr lang="en-US" dirty="0"/>
              <a:t>, </a:t>
            </a:r>
            <a:r>
              <a:rPr lang="en-US" i="1" dirty="0"/>
              <a:t>25</a:t>
            </a:r>
            <a:r>
              <a:rPr lang="en-US" dirty="0"/>
              <a:t>(2), 261-286. (</a:t>
            </a:r>
            <a:r>
              <a:rPr lang="en-US" dirty="0">
                <a:hlinkClick r:id="rId3"/>
              </a:rPr>
              <a:t>Click Here</a:t>
            </a:r>
            <a:r>
              <a:rPr lang="en-US" dirty="0"/>
              <a:t>)</a:t>
            </a:r>
          </a:p>
          <a:p>
            <a:r>
              <a:rPr lang="en-US" dirty="0"/>
              <a:t>Cunliffe, A. L., Luhman, J. T., &amp; Boje, D. M. (2016)</a:t>
            </a:r>
            <a:r>
              <a:rPr lang="en-US" i="1" dirty="0"/>
              <a:t> Panel presentation at the All Academy Symposium, Narrative Research in Time, presented at the Academy of Management Conference, Toronto, Canada. Retrieved on August</a:t>
            </a:r>
            <a:r>
              <a:rPr lang="en-US" dirty="0"/>
              <a:t> (Vol. 30, p. 2016). (</a:t>
            </a:r>
            <a:r>
              <a:rPr lang="en-US" dirty="0">
                <a:hlinkClick r:id="rId4"/>
              </a:rPr>
              <a:t>Click Here</a:t>
            </a:r>
            <a:r>
              <a:rPr lang="en-US" dirty="0"/>
              <a:t>) </a:t>
            </a:r>
          </a:p>
          <a:p>
            <a:r>
              <a:rPr lang="en-US" dirty="0"/>
              <a:t>Talaoui, Yassine. (2022) Business Intelligence (BI) as Simulacra—A radical reflexive look at the BI &amp; analytics of sustenance of strategy work. Dissertation, University of Vaasa, Finland.</a:t>
            </a:r>
          </a:p>
        </p:txBody>
      </p:sp>
      <p:sp>
        <p:nvSpPr>
          <p:cNvPr id="4" name="TextBox 3">
            <a:extLst>
              <a:ext uri="{FF2B5EF4-FFF2-40B4-BE49-F238E27FC236}">
                <a16:creationId xmlns:a16="http://schemas.microsoft.com/office/drawing/2014/main" id="{9F2136B4-420F-A488-325F-9942C59E83F2}"/>
              </a:ext>
            </a:extLst>
          </p:cNvPr>
          <p:cNvSpPr txBox="1"/>
          <p:nvPr/>
        </p:nvSpPr>
        <p:spPr>
          <a:xfrm>
            <a:off x="489398" y="126119"/>
            <a:ext cx="8551572" cy="369332"/>
          </a:xfrm>
          <a:prstGeom prst="rect">
            <a:avLst/>
          </a:prstGeom>
          <a:noFill/>
        </p:spPr>
        <p:txBody>
          <a:bodyPr wrap="square" rtlCol="0">
            <a:spAutoFit/>
          </a:bodyPr>
          <a:lstStyle/>
          <a:p>
            <a:r>
              <a:rPr lang="en-US" b="1" dirty="0">
                <a:solidFill>
                  <a:srgbClr val="FF0000"/>
                </a:solidFill>
              </a:rPr>
              <a:t>Once Upon A Time, I </a:t>
            </a:r>
            <a:r>
              <a:rPr lang="en-US" b="1" i="1" dirty="0">
                <a:solidFill>
                  <a:srgbClr val="FF0000"/>
                </a:solidFill>
              </a:rPr>
              <a:t>hung out </a:t>
            </a:r>
            <a:r>
              <a:rPr lang="en-US" b="1" dirty="0">
                <a:solidFill>
                  <a:srgbClr val="FF0000"/>
                </a:solidFill>
              </a:rPr>
              <a:t>with Harold Garfinkel at UCLA 1979-1986</a:t>
            </a:r>
          </a:p>
        </p:txBody>
      </p:sp>
      <p:pic>
        <p:nvPicPr>
          <p:cNvPr id="1026" name="Picture 2" descr="4 faces facing the four heart directions of&#10;            spacetimemattering Boje oct 11 2021">
            <a:extLst>
              <a:ext uri="{FF2B5EF4-FFF2-40B4-BE49-F238E27FC236}">
                <a16:creationId xmlns:a16="http://schemas.microsoft.com/office/drawing/2014/main" id="{98433089-BBDD-5224-F039-82F679392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24" y="4005330"/>
            <a:ext cx="3083429" cy="2726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ED78EAE-8012-58D6-2403-61AEFED95B87}"/>
              </a:ext>
            </a:extLst>
          </p:cNvPr>
          <p:cNvPicPr>
            <a:picLocks noChangeAspect="1"/>
          </p:cNvPicPr>
          <p:nvPr/>
        </p:nvPicPr>
        <p:blipFill>
          <a:blip r:embed="rId6">
            <a:extLst>
              <a:ext uri="{28A0092B-C50C-407E-A947-70E740481C1C}">
                <a14:useLocalDpi xmlns:a14="http://schemas.microsoft.com/office/drawing/2010/main" val="0"/>
              </a:ext>
            </a:extLst>
          </a:blip>
          <a:srcRect t="260" b="260"/>
          <a:stretch/>
        </p:blipFill>
        <p:spPr bwMode="auto">
          <a:xfrm>
            <a:off x="754332" y="4005330"/>
            <a:ext cx="2903412" cy="27265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375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4"/>
                                        </p:tgtEl>
                                        <p:attrNameLst>
                                          <p:attrName>ppt_y</p:attrName>
                                        </p:attrNameLst>
                                      </p:cBhvr>
                                      <p:tavLst>
                                        <p:tav tm="0">
                                          <p:val>
                                            <p:strVal val="#ppt_y"/>
                                          </p:val>
                                        </p:tav>
                                        <p:tav tm="100000">
                                          <p:val>
                                            <p:strVal val="#ppt_y+#ppt_h*1.125000"/>
                                          </p:val>
                                        </p:tav>
                                      </p:tavLst>
                                    </p:anim>
                                    <p:animEffect transition="out" filter="wipe(down)">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0"/>
                                        <p:tgtEl>
                                          <p:spTgt spid="2"/>
                                        </p:tgtEl>
                                      </p:cBhvr>
                                    </p:animEffect>
                                    <p:set>
                                      <p:cBhvr>
                                        <p:cTn id="13" dur="1" fill="hold">
                                          <p:stCondLst>
                                            <p:cond delay="4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ircle(in)">
                                      <p:cBhvr>
                                        <p:cTn id="22" dur="2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ircle(in)">
                                      <p:cBhvr>
                                        <p:cTn id="27" dur="2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ircle(in)">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circle(in)">
                                      <p:cBhvr>
                                        <p:cTn id="37" dur="2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circle(in)">
                                      <p:cBhvr>
                                        <p:cTn id="42" dur="2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circle(in)">
                                      <p:cBhvr>
                                        <p:cTn id="47" dur="20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circle(in)">
                                      <p:cBhvr>
                                        <p:cTn id="52" dur="20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circle(in)">
                                      <p:cBhvr>
                                        <p:cTn id="57" dur="20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118B-F772-35C3-B05D-1EB3040C3401}"/>
              </a:ext>
            </a:extLst>
          </p:cNvPr>
          <p:cNvSpPr>
            <a:spLocks noGrp="1"/>
          </p:cNvSpPr>
          <p:nvPr>
            <p:ph type="title"/>
          </p:nvPr>
        </p:nvSpPr>
        <p:spPr>
          <a:xfrm>
            <a:off x="324686" y="0"/>
            <a:ext cx="10738265" cy="506011"/>
          </a:xfrm>
        </p:spPr>
        <p:txBody>
          <a:bodyPr>
            <a:noAutofit/>
          </a:bodyPr>
          <a:lstStyle/>
          <a:p>
            <a:r>
              <a:rPr lang="en-US" sz="2800" dirty="0"/>
              <a:t>Rethinking Radical Reflexivity</a:t>
            </a:r>
          </a:p>
        </p:txBody>
      </p:sp>
      <p:sp>
        <p:nvSpPr>
          <p:cNvPr id="3" name="Content Placeholder 2">
            <a:extLst>
              <a:ext uri="{FF2B5EF4-FFF2-40B4-BE49-F238E27FC236}">
                <a16:creationId xmlns:a16="http://schemas.microsoft.com/office/drawing/2014/main" id="{0437432F-94A2-D5B1-720B-DC97B4AFC0C3}"/>
              </a:ext>
            </a:extLst>
          </p:cNvPr>
          <p:cNvSpPr>
            <a:spLocks noGrp="1"/>
          </p:cNvSpPr>
          <p:nvPr>
            <p:ph idx="1"/>
          </p:nvPr>
        </p:nvSpPr>
        <p:spPr>
          <a:xfrm>
            <a:off x="0" y="5925130"/>
            <a:ext cx="9144000" cy="932870"/>
          </a:xfrm>
        </p:spPr>
        <p:txBody>
          <a:bodyPr>
            <a:normAutofit fontScale="92500" lnSpcReduction="20000"/>
          </a:bodyPr>
          <a:lstStyle/>
          <a:p>
            <a:r>
              <a:rPr lang="en-US" dirty="0"/>
              <a:t>Figure from Allen, S., Cunliffe, A. L., &amp; </a:t>
            </a:r>
            <a:r>
              <a:rPr lang="en-US" dirty="0" err="1"/>
              <a:t>Easterby</a:t>
            </a:r>
            <a:r>
              <a:rPr lang="en-US" dirty="0"/>
              <a:t>-Smith, M. (2019). Understanding sustainability through the lens of ecocentric radical-reflexivity: Implications for management education. </a:t>
            </a:r>
            <a:r>
              <a:rPr lang="en-US" i="1" dirty="0"/>
              <a:t>Journal of Business Ethics</a:t>
            </a:r>
            <a:r>
              <a:rPr lang="en-US" dirty="0"/>
              <a:t>, </a:t>
            </a:r>
            <a:r>
              <a:rPr lang="en-US" i="1" dirty="0"/>
              <a:t>154</a:t>
            </a:r>
            <a:r>
              <a:rPr lang="en-US" dirty="0"/>
              <a:t>(3), 781-795. (</a:t>
            </a:r>
            <a:r>
              <a:rPr lang="en-US" dirty="0">
                <a:hlinkClick r:id="rId2"/>
              </a:rPr>
              <a:t>Click Here</a:t>
            </a:r>
            <a:r>
              <a:rPr lang="en-US" dirty="0"/>
              <a:t>)</a:t>
            </a:r>
          </a:p>
        </p:txBody>
      </p:sp>
      <p:pic>
        <p:nvPicPr>
          <p:cNvPr id="5" name="Picture 4" descr="Text, table&#10;&#10;Description automatically generated with medium confidence">
            <a:extLst>
              <a:ext uri="{FF2B5EF4-FFF2-40B4-BE49-F238E27FC236}">
                <a16:creationId xmlns:a16="http://schemas.microsoft.com/office/drawing/2014/main" id="{8AFFD898-882B-B109-CC4D-CDC94841F310}"/>
              </a:ext>
            </a:extLst>
          </p:cNvPr>
          <p:cNvPicPr>
            <a:picLocks noChangeAspect="1"/>
          </p:cNvPicPr>
          <p:nvPr/>
        </p:nvPicPr>
        <p:blipFill rotWithShape="1">
          <a:blip r:embed="rId3">
            <a:extLst>
              <a:ext uri="{28A0092B-C50C-407E-A947-70E740481C1C}">
                <a14:useLocalDpi xmlns:a14="http://schemas.microsoft.com/office/drawing/2010/main" val="0"/>
              </a:ext>
            </a:extLst>
          </a:blip>
          <a:srcRect t="13392"/>
          <a:stretch/>
        </p:blipFill>
        <p:spPr>
          <a:xfrm>
            <a:off x="0" y="721216"/>
            <a:ext cx="9144000" cy="5203913"/>
          </a:xfrm>
          <a:prstGeom prst="rect">
            <a:avLst/>
          </a:prstGeom>
        </p:spPr>
      </p:pic>
    </p:spTree>
    <p:extLst>
      <p:ext uri="{BB962C8B-B14F-4D97-AF65-F5344CB8AC3E}">
        <p14:creationId xmlns:p14="http://schemas.microsoft.com/office/powerpoint/2010/main" val="428688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F138-CA07-6903-533C-604643A07419}"/>
              </a:ext>
            </a:extLst>
          </p:cNvPr>
          <p:cNvSpPr>
            <a:spLocks noGrp="1"/>
          </p:cNvSpPr>
          <p:nvPr>
            <p:ph type="title"/>
          </p:nvPr>
        </p:nvSpPr>
        <p:spPr/>
        <p:txBody>
          <a:bodyPr/>
          <a:lstStyle/>
          <a:p>
            <a:r>
              <a:rPr lang="en-US" dirty="0"/>
              <a:t>Mikhail Bakhtin</a:t>
            </a:r>
          </a:p>
        </p:txBody>
      </p:sp>
      <p:sp>
        <p:nvSpPr>
          <p:cNvPr id="3" name="Content Placeholder 2">
            <a:extLst>
              <a:ext uri="{FF2B5EF4-FFF2-40B4-BE49-F238E27FC236}">
                <a16:creationId xmlns:a16="http://schemas.microsoft.com/office/drawing/2014/main" id="{E1F5A8EC-4C9A-AB8A-7B3D-190D693B7AFC}"/>
              </a:ext>
            </a:extLst>
          </p:cNvPr>
          <p:cNvSpPr>
            <a:spLocks noGrp="1"/>
          </p:cNvSpPr>
          <p:nvPr>
            <p:ph idx="1"/>
          </p:nvPr>
        </p:nvSpPr>
        <p:spPr>
          <a:xfrm>
            <a:off x="3867453" y="707952"/>
            <a:ext cx="5021182" cy="1846335"/>
          </a:xfrm>
        </p:spPr>
        <p:txBody>
          <a:bodyPr>
            <a:normAutofit lnSpcReduction="10000"/>
          </a:bodyPr>
          <a:lstStyle/>
          <a:p>
            <a:r>
              <a:rPr lang="en-US" sz="2800" b="1" dirty="0"/>
              <a:t>The ‘centrality of concrete architectonics’ attempts to solve the riddle of dual-face of answerability</a:t>
            </a:r>
          </a:p>
        </p:txBody>
      </p:sp>
      <p:pic>
        <p:nvPicPr>
          <p:cNvPr id="1026" name="Picture 2" descr="Key Theories of Mikhail Bakhtin – Literary Theory and Criticism">
            <a:extLst>
              <a:ext uri="{FF2B5EF4-FFF2-40B4-BE49-F238E27FC236}">
                <a16:creationId xmlns:a16="http://schemas.microsoft.com/office/drawing/2014/main" id="{A334CBC3-E93C-EAD1-FF01-CD208C462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54287"/>
            <a:ext cx="9144000" cy="430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693486"/>
      </p:ext>
    </p:extLst>
  </p:cSld>
  <p:clrMapOvr>
    <a:masterClrMapping/>
  </p:clrMapOvr>
</p:sld>
</file>

<file path=ppt/theme/theme1.xml><?xml version="1.0" encoding="utf-8"?>
<a:theme xmlns:a="http://schemas.openxmlformats.org/drawingml/2006/main" name="GestaltVTI">
  <a:themeElements>
    <a:clrScheme name="AnalogousFromRegularSeed_2SEEDS">
      <a:dk1>
        <a:srgbClr val="000000"/>
      </a:dk1>
      <a:lt1>
        <a:srgbClr val="FFFFFF"/>
      </a:lt1>
      <a:dk2>
        <a:srgbClr val="30241B"/>
      </a:dk2>
      <a:lt2>
        <a:srgbClr val="F0F2F3"/>
      </a:lt2>
      <a:accent1>
        <a:srgbClr val="D56A17"/>
      </a:accent1>
      <a:accent2>
        <a:srgbClr val="E72D29"/>
      </a:accent2>
      <a:accent3>
        <a:srgbClr val="B9A221"/>
      </a:accent3>
      <a:accent4>
        <a:srgbClr val="13B3B1"/>
      </a:accent4>
      <a:accent5>
        <a:srgbClr val="299AE7"/>
      </a:accent5>
      <a:accent6>
        <a:srgbClr val="2343D7"/>
      </a:accent6>
      <a:hlink>
        <a:srgbClr val="3F87BF"/>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{5A1E5FA9-47B6-844E-B9E1-DFCF7F9E109A}tf10001071</Template>
  <TotalTime>2816</TotalTime>
  <Words>4353</Words>
  <Application>Microsoft Macintosh PowerPoint</Application>
  <PresentationFormat>On-screen Show (4:3)</PresentationFormat>
  <Paragraphs>277</Paragraphs>
  <Slides>42</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-webkit-standard</vt:lpstr>
      <vt:lpstr>Arial</vt:lpstr>
      <vt:lpstr>Bierstadt</vt:lpstr>
      <vt:lpstr>Calibri</vt:lpstr>
      <vt:lpstr>Freestyle Script</vt:lpstr>
      <vt:lpstr>Helvetica Neue</vt:lpstr>
      <vt:lpstr>Helvetica Neue Light</vt:lpstr>
      <vt:lpstr>Times New Roman</vt:lpstr>
      <vt:lpstr>Verdana</vt:lpstr>
      <vt:lpstr>GestaltVTI</vt:lpstr>
      <vt:lpstr>David M. Boje Bakhtin meets Enthinkment Circle - YouTube (filmed before seminar - May 15, posted May 17 2022) enthinkment.com </vt:lpstr>
      <vt:lpstr>Part I </vt:lpstr>
      <vt:lpstr>Can we learn 2 Russian Words?</vt:lpstr>
      <vt:lpstr>We address this riddle in questions of together-thinking in developing Gaia Ethics</vt:lpstr>
      <vt:lpstr>Let’s Start Simple: 7 W’s of Storytelling</vt:lpstr>
      <vt:lpstr>PowerPoint Presentation</vt:lpstr>
      <vt:lpstr>Radical Reflexivity = ANTERIOR (aka Antenarrative-BEING) process of UNSETTLING   4 ♥-processes of Reflection already settled, Taken-to-♥ </vt:lpstr>
      <vt:lpstr>Rethinking Radical Reflexivity</vt:lpstr>
      <vt:lpstr>Mikhail Bakhtin</vt:lpstr>
      <vt:lpstr>Mikhail Mikhailovich Bakhtin</vt:lpstr>
      <vt:lpstr>Works and ideas</vt:lpstr>
      <vt:lpstr>Our Together-Listening &amp; Together-Telling Training Practices</vt:lpstr>
      <vt:lpstr>Mikhail Mikhailovich Bakhtin</vt:lpstr>
      <vt:lpstr>PowerPoint Presentation</vt:lpstr>
      <vt:lpstr>Legacy Relevant to Enthinkment Circle</vt:lpstr>
      <vt:lpstr>Legacy Relevant to Enthinkment Circle</vt:lpstr>
      <vt:lpstr>What is Dual-Faced Answerability? </vt:lpstr>
      <vt:lpstr>PowerPoint Presentation</vt:lpstr>
      <vt:lpstr>PowerPoint Presentation</vt:lpstr>
      <vt:lpstr>Time and space is a persistent narrative riddle</vt:lpstr>
      <vt:lpstr>This riddle of the  dual-faces of ethical- and of bystander-answerability</vt:lpstr>
      <vt:lpstr>What is Participative Thinking?</vt:lpstr>
      <vt:lpstr>What is time? What is space? What is their relationship?</vt:lpstr>
      <vt:lpstr>Part II</vt:lpstr>
      <vt:lpstr>Coalition of Immokalee Workers (CIW)   Youtube VIDEO https://www.youtube.com/watch?v=-0RLlvmh3Y4</vt:lpstr>
      <vt:lpstr>Bager 2019: 43</vt:lpstr>
      <vt:lpstr>How was Bakhtin’s writing affected by times, places, &amp; conditions </vt:lpstr>
      <vt:lpstr>Mikhail Bakhtin (1895-1975) Architectonic &amp; Dissertation Context</vt:lpstr>
      <vt:lpstr>PowerPoint Presentation</vt:lpstr>
      <vt:lpstr>PowerPoint Presentation</vt:lpstr>
      <vt:lpstr>PowerPoint Presentation</vt:lpstr>
      <vt:lpstr>PowerPoint Presentation</vt:lpstr>
      <vt:lpstr>Digital Answerability To Intervene or Take a Picture</vt:lpstr>
      <vt:lpstr>At the heart of this approach </vt:lpstr>
      <vt:lpstr>Part III</vt:lpstr>
      <vt:lpstr>The Cover: Enacting the Between …</vt:lpstr>
      <vt:lpstr>Strand Dissertation p. 140</vt:lpstr>
      <vt:lpstr>How fractal relates to hearts</vt:lpstr>
      <vt:lpstr>PowerPoint Presentation</vt:lpstr>
      <vt:lpstr>Embodied Restorying Process</vt:lpstr>
      <vt:lpstr>PowerPoint Presentation</vt:lpstr>
      <vt:lpstr>Bakhtin meets Enthinkment Circle - YouTube (filmed May 15, posted May 17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 M. Boje enthinkment.com </dc:title>
  <dc:creator>David Boje</dc:creator>
  <cp:lastModifiedBy>David Boje</cp:lastModifiedBy>
  <cp:revision>44</cp:revision>
  <dcterms:created xsi:type="dcterms:W3CDTF">2022-05-03T12:50:15Z</dcterms:created>
  <dcterms:modified xsi:type="dcterms:W3CDTF">2022-05-18T12:56:59Z</dcterms:modified>
</cp:coreProperties>
</file>